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2"/>
  </p:notesMasterIdLst>
  <p:sldIdLst>
    <p:sldId id="256" r:id="rId2"/>
    <p:sldId id="257" r:id="rId3"/>
    <p:sldId id="306" r:id="rId4"/>
    <p:sldId id="292" r:id="rId5"/>
    <p:sldId id="293" r:id="rId6"/>
    <p:sldId id="294" r:id="rId7"/>
    <p:sldId id="295" r:id="rId8"/>
    <p:sldId id="296" r:id="rId9"/>
    <p:sldId id="258" r:id="rId10"/>
    <p:sldId id="259" r:id="rId11"/>
    <p:sldId id="261" r:id="rId12"/>
    <p:sldId id="297" r:id="rId13"/>
    <p:sldId id="268" r:id="rId14"/>
    <p:sldId id="269" r:id="rId15"/>
    <p:sldId id="270" r:id="rId16"/>
    <p:sldId id="271" r:id="rId17"/>
    <p:sldId id="272" r:id="rId18"/>
    <p:sldId id="273" r:id="rId19"/>
    <p:sldId id="274" r:id="rId20"/>
    <p:sldId id="275" r:id="rId21"/>
    <p:sldId id="307" r:id="rId22"/>
    <p:sldId id="302" r:id="rId23"/>
    <p:sldId id="303" r:id="rId24"/>
    <p:sldId id="281" r:id="rId25"/>
    <p:sldId id="280" r:id="rId26"/>
    <p:sldId id="304" r:id="rId27"/>
    <p:sldId id="305" r:id="rId28"/>
    <p:sldId id="283" r:id="rId29"/>
    <p:sldId id="284" r:id="rId30"/>
    <p:sldId id="301" r:id="rId31"/>
    <p:sldId id="285" r:id="rId32"/>
    <p:sldId id="298" r:id="rId33"/>
    <p:sldId id="277" r:id="rId34"/>
    <p:sldId id="308" r:id="rId35"/>
    <p:sldId id="309" r:id="rId36"/>
    <p:sldId id="299" r:id="rId37"/>
    <p:sldId id="276" r:id="rId38"/>
    <p:sldId id="278" r:id="rId39"/>
    <p:sldId id="279" r:id="rId40"/>
    <p:sldId id="287"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Lato Light" panose="020F0502020204030203"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48"/>
  </p:normalViewPr>
  <p:slideViewPr>
    <p:cSldViewPr snapToGrid="0">
      <p:cViewPr varScale="1">
        <p:scale>
          <a:sx n="156" d="100"/>
          <a:sy n="156" d="100"/>
        </p:scale>
        <p:origin x="26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6:12:29.598"/>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a3285081a_1_2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7a3285081a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39995e454d_0_2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139995e454d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39995e454d_0_2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39995e454d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9995e454d_0_6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139995e454d_0_6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245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39995e454d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39995e454d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9995e454d_0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9995e454d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55e57063e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55e57063e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34f3020c8_0_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d34f3020c8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55e57063e6_0_2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55e57063e6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55e57063e6_0_2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155e57063e6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a6c3fc3b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3a6c3fc3b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39995e454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39995e454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3a65a6d6e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3a65a6d6e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3a65a6d6e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3a65a6d6e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566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32d2c17d7_0_2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d32d2c17d7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8943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32d2c17d7_0_2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d32d2c17d7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4915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3a6c3fc3be_0_2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4" name="Google Shape;364;g13a6c3fc3b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32d2c17d7_0_2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d32d2c17d7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32d2c17d7_0_21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gd32d2c17d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7223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32d2c17d7_0_1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d32d2c17d7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8969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32d2c17d7_0_1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d32d2c17d7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5e57063e6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155e57063e6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39995e454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39995e454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0176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5e57063e6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155e57063e6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788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d32d2c17d7_0_1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d32d2c17d7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d32d2c17d7_0_1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d32d2c17d7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4840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55ed43ac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55ed43ac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55ed43ac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55ed43ac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946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55ed43ac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55ed43ac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512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55ed43ac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55ed43ac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691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55e57063e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55e57063e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5e57063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5e57063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575d9ee5b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575d9ee5b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39995e454d_0_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can help to generate better images with lower radiation. </a:t>
            </a:r>
            <a:endParaRPr/>
          </a:p>
        </p:txBody>
      </p:sp>
      <p:sp>
        <p:nvSpPr>
          <p:cNvPr id="80" name="Google Shape;80;g139995e454d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2412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55e57063e6_0_3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155e57063e6_0_3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39995e454d_0_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can help to generate better images with lower radiation. </a:t>
            </a:r>
            <a:endParaRPr/>
          </a:p>
        </p:txBody>
      </p:sp>
      <p:sp>
        <p:nvSpPr>
          <p:cNvPr id="80" name="Google Shape;80;g139995e454d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4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39995e454d_0_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can help to generate better images with lower radiation. </a:t>
            </a:r>
            <a:endParaRPr/>
          </a:p>
        </p:txBody>
      </p:sp>
      <p:sp>
        <p:nvSpPr>
          <p:cNvPr id="80" name="Google Shape;80;g139995e454d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45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39995e454d_0_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can help to generate better images with lower radiation. </a:t>
            </a:r>
            <a:endParaRPr/>
          </a:p>
        </p:txBody>
      </p:sp>
      <p:sp>
        <p:nvSpPr>
          <p:cNvPr id="80" name="Google Shape;80;g139995e454d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608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39995e454d_0_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can help to generate better images with lower radiation. </a:t>
            </a:r>
            <a:endParaRPr/>
          </a:p>
        </p:txBody>
      </p:sp>
      <p:sp>
        <p:nvSpPr>
          <p:cNvPr id="80" name="Google Shape;80;g139995e454d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6059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39995e454d_0_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can help to generate better images with lower radiation. </a:t>
            </a:r>
            <a:endParaRPr/>
          </a:p>
        </p:txBody>
      </p:sp>
      <p:sp>
        <p:nvSpPr>
          <p:cNvPr id="80" name="Google Shape;80;g139995e454d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www.rajpurkarlab.hms.harvard.edu/"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arxiv.org/pdf/2203.10612.pdf" TargetMode="External"/><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doi.org/10.1101/2022.03.07.2227200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hyperlink" Target="http://drive.google.com/file/d/1RmXnbRs7q5YmpU0xnMKxsSXcWSnQtSvt/view"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7.jp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s://jcsm.aasm.org/doi/10.5664/jcsm.8462" TargetMode="Externa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smarthealth.vinuni.edu.vn/"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en.wikipedia.org/wiki/Wilhelm_R%C3%B6ntgen" TargetMode="External"/><Relationship Id="rId7"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p:nvPr/>
        </p:nvSpPr>
        <p:spPr>
          <a:xfrm>
            <a:off x="325" y="972650"/>
            <a:ext cx="9144000" cy="41712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1" name="Google Shape;61;p14"/>
          <p:cNvSpPr txBox="1"/>
          <p:nvPr/>
        </p:nvSpPr>
        <p:spPr>
          <a:xfrm>
            <a:off x="325" y="1462800"/>
            <a:ext cx="9182100" cy="371637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Clr>
                <a:srgbClr val="000000"/>
              </a:buClr>
              <a:buFont typeface="Arial"/>
              <a:buNone/>
            </a:pPr>
            <a:r>
              <a:rPr lang="en" sz="2500" b="1" dirty="0">
                <a:solidFill>
                  <a:schemeClr val="lt1"/>
                </a:solidFill>
                <a:latin typeface="Calibri"/>
                <a:ea typeface="Calibri"/>
                <a:cs typeface="Calibri"/>
                <a:sym typeface="Calibri"/>
              </a:rPr>
              <a:t> </a:t>
            </a:r>
            <a:r>
              <a:rPr lang="en-GB" sz="2500" b="1" dirty="0">
                <a:solidFill>
                  <a:schemeClr val="lt1"/>
                </a:solidFill>
                <a:latin typeface="Calibri"/>
                <a:ea typeface="Calibri"/>
                <a:cs typeface="Calibri"/>
                <a:sym typeface="Calibri"/>
              </a:rPr>
              <a:t>AI in Medical Imaging: Development and Evaluation of the Impact of AI-based Systems for Medical Image Analysis in Clinical Settings</a:t>
            </a:r>
            <a:endParaRPr sz="2400" b="0" i="0" u="none" strike="noStrike" cap="none" dirty="0">
              <a:solidFill>
                <a:schemeClr val="lt1"/>
              </a:solidFill>
              <a:latin typeface="Arial"/>
              <a:ea typeface="Arial"/>
              <a:cs typeface="Arial"/>
              <a:sym typeface="Arial"/>
            </a:endParaRPr>
          </a:p>
          <a:p>
            <a:pPr marL="0" marR="0" lvl="0" indent="0" algn="ctr" rtl="0">
              <a:spcBef>
                <a:spcPts val="0"/>
              </a:spcBef>
              <a:spcAft>
                <a:spcPts val="0"/>
              </a:spcAft>
              <a:buNone/>
            </a:pPr>
            <a:r>
              <a:rPr lang="en" sz="1500" b="1" dirty="0">
                <a:solidFill>
                  <a:schemeClr val="lt1"/>
                </a:solidFill>
              </a:rPr>
              <a:t> </a:t>
            </a:r>
          </a:p>
          <a:p>
            <a:pPr marL="0" marR="0" lvl="0" indent="0" algn="ctr" rtl="0">
              <a:spcBef>
                <a:spcPts val="0"/>
              </a:spcBef>
              <a:spcAft>
                <a:spcPts val="0"/>
              </a:spcAft>
              <a:buNone/>
            </a:pPr>
            <a:r>
              <a:rPr lang="en" sz="1500" b="1" dirty="0" err="1">
                <a:solidFill>
                  <a:schemeClr val="lt1"/>
                </a:solidFill>
                <a:latin typeface="Calibri"/>
                <a:ea typeface="Calibri"/>
                <a:cs typeface="Calibri"/>
                <a:sym typeface="Calibri"/>
              </a:rPr>
              <a:t>Hieu</a:t>
            </a:r>
            <a:r>
              <a:rPr lang="en" sz="1500" b="1" dirty="0">
                <a:solidFill>
                  <a:schemeClr val="lt1"/>
                </a:solidFill>
                <a:latin typeface="Calibri"/>
                <a:ea typeface="Calibri"/>
                <a:cs typeface="Calibri"/>
                <a:sym typeface="Calibri"/>
              </a:rPr>
              <a:t> Pham, Ph.D.</a:t>
            </a:r>
            <a:endParaRPr sz="1500" b="1" dirty="0">
              <a:solidFill>
                <a:schemeClr val="lt1"/>
              </a:solidFill>
              <a:latin typeface="Calibri"/>
              <a:ea typeface="Calibri"/>
              <a:cs typeface="Calibri"/>
              <a:sym typeface="Calibri"/>
            </a:endParaRPr>
          </a:p>
          <a:p>
            <a:pPr marL="0" marR="0" lvl="0" indent="0" algn="ctr" rtl="0">
              <a:spcBef>
                <a:spcPts val="0"/>
              </a:spcBef>
              <a:spcAft>
                <a:spcPts val="0"/>
              </a:spcAft>
              <a:buNone/>
            </a:pPr>
            <a:r>
              <a:rPr lang="en" sz="1500" b="1" dirty="0">
                <a:solidFill>
                  <a:schemeClr val="lt1"/>
                </a:solidFill>
                <a:latin typeface="Calibri"/>
                <a:ea typeface="Calibri"/>
                <a:cs typeface="Calibri"/>
                <a:sym typeface="Calibri"/>
              </a:rPr>
              <a:t>College of Engineering &amp; Computer Science, </a:t>
            </a:r>
            <a:endParaRPr sz="1500" b="1" dirty="0">
              <a:solidFill>
                <a:schemeClr val="lt1"/>
              </a:solidFill>
              <a:latin typeface="Calibri"/>
              <a:ea typeface="Calibri"/>
              <a:cs typeface="Calibri"/>
              <a:sym typeface="Calibri"/>
            </a:endParaRPr>
          </a:p>
          <a:p>
            <a:pPr marL="0" marR="0" lvl="0" indent="0" algn="ctr" rtl="0">
              <a:spcBef>
                <a:spcPts val="0"/>
              </a:spcBef>
              <a:spcAft>
                <a:spcPts val="0"/>
              </a:spcAft>
              <a:buNone/>
            </a:pPr>
            <a:r>
              <a:rPr lang="en" sz="1500" b="1" dirty="0" err="1">
                <a:solidFill>
                  <a:schemeClr val="lt1"/>
                </a:solidFill>
                <a:latin typeface="Calibri"/>
                <a:ea typeface="Calibri"/>
                <a:cs typeface="Calibri"/>
                <a:sym typeface="Calibri"/>
              </a:rPr>
              <a:t>VinUni</a:t>
            </a:r>
            <a:r>
              <a:rPr lang="en" sz="1500" b="1" dirty="0">
                <a:solidFill>
                  <a:schemeClr val="lt1"/>
                </a:solidFill>
                <a:latin typeface="Calibri"/>
                <a:ea typeface="Calibri"/>
                <a:cs typeface="Calibri"/>
                <a:sym typeface="Calibri"/>
              </a:rPr>
              <a:t>-Illinois Smart Health Center, </a:t>
            </a:r>
            <a:r>
              <a:rPr lang="en" sz="1500" b="1" dirty="0" err="1">
                <a:solidFill>
                  <a:schemeClr val="lt1"/>
                </a:solidFill>
                <a:latin typeface="Calibri"/>
                <a:ea typeface="Calibri"/>
                <a:cs typeface="Calibri"/>
                <a:sym typeface="Calibri"/>
              </a:rPr>
              <a:t>VinUniversity</a:t>
            </a:r>
            <a:endParaRPr sz="1500" b="1" dirty="0">
              <a:solidFill>
                <a:schemeClr val="lt1"/>
              </a:solidFill>
              <a:latin typeface="Calibri"/>
              <a:ea typeface="Calibri"/>
              <a:cs typeface="Calibri"/>
              <a:sym typeface="Calibri"/>
            </a:endParaRPr>
          </a:p>
          <a:p>
            <a:pPr marL="0" marR="0" lvl="0" indent="0" algn="ctr" rtl="0">
              <a:spcBef>
                <a:spcPts val="0"/>
              </a:spcBef>
              <a:spcAft>
                <a:spcPts val="0"/>
              </a:spcAft>
              <a:buNone/>
            </a:pPr>
            <a:endParaRPr dirty="0">
              <a:solidFill>
                <a:schemeClr val="lt1"/>
              </a:solidFill>
              <a:latin typeface="Calibri"/>
              <a:ea typeface="Calibri"/>
              <a:cs typeface="Calibri"/>
              <a:sym typeface="Calibri"/>
            </a:endParaRPr>
          </a:p>
          <a:p>
            <a:pPr marL="0" marR="0" lvl="0" indent="0" algn="ctr" rtl="0">
              <a:spcBef>
                <a:spcPts val="0"/>
              </a:spcBef>
              <a:spcAft>
                <a:spcPts val="0"/>
              </a:spcAft>
              <a:buNone/>
            </a:pPr>
            <a:endParaRPr dirty="0">
              <a:solidFill>
                <a:schemeClr val="lt1"/>
              </a:solidFill>
              <a:latin typeface="Calibri"/>
              <a:ea typeface="Calibri"/>
              <a:cs typeface="Calibri"/>
              <a:sym typeface="Calibri"/>
            </a:endParaRPr>
          </a:p>
          <a:p>
            <a:pPr marL="0" marR="0" lvl="0" indent="0" algn="l" rtl="0">
              <a:spcBef>
                <a:spcPts val="0"/>
              </a:spcBef>
              <a:spcAft>
                <a:spcPts val="0"/>
              </a:spcAft>
              <a:buNone/>
            </a:pPr>
            <a:endParaRPr dirty="0">
              <a:solidFill>
                <a:schemeClr val="lt1"/>
              </a:solidFill>
              <a:latin typeface="Calibri"/>
              <a:ea typeface="Calibri"/>
              <a:cs typeface="Calibri"/>
              <a:sym typeface="Calibri"/>
            </a:endParaRPr>
          </a:p>
          <a:p>
            <a:pPr marL="0" lvl="0" indent="0" algn="ctr" rtl="0">
              <a:spcBef>
                <a:spcPts val="0"/>
              </a:spcBef>
              <a:spcAft>
                <a:spcPts val="0"/>
              </a:spcAft>
              <a:buClr>
                <a:schemeClr val="dk1"/>
              </a:buClr>
              <a:buFont typeface="Arial"/>
              <a:buNone/>
            </a:pPr>
            <a:endParaRPr lang="en" dirty="0">
              <a:solidFill>
                <a:schemeClr val="lt1"/>
              </a:solidFill>
              <a:latin typeface="Calibri"/>
              <a:ea typeface="Calibri"/>
              <a:cs typeface="Calibri"/>
              <a:sym typeface="Calibri"/>
            </a:endParaRPr>
          </a:p>
          <a:p>
            <a:pPr marL="0" lvl="0" indent="0" algn="ctr" rtl="0">
              <a:spcBef>
                <a:spcPts val="0"/>
              </a:spcBef>
              <a:spcAft>
                <a:spcPts val="0"/>
              </a:spcAft>
              <a:buClr>
                <a:schemeClr val="dk1"/>
              </a:buClr>
              <a:buFont typeface="Arial"/>
              <a:buNone/>
            </a:pPr>
            <a:endParaRPr lang="en" dirty="0">
              <a:solidFill>
                <a:schemeClr val="lt1"/>
              </a:solidFill>
              <a:latin typeface="Calibri"/>
              <a:ea typeface="Calibri"/>
              <a:cs typeface="Calibri"/>
              <a:sym typeface="Calibri"/>
            </a:endParaRPr>
          </a:p>
          <a:p>
            <a:pPr marL="0" lvl="0" indent="0" algn="ctr" rtl="0">
              <a:spcBef>
                <a:spcPts val="0"/>
              </a:spcBef>
              <a:spcAft>
                <a:spcPts val="0"/>
              </a:spcAft>
              <a:buClr>
                <a:schemeClr val="dk1"/>
              </a:buClr>
              <a:buFont typeface="Arial"/>
              <a:buNone/>
            </a:pPr>
            <a:endParaRPr lang="en" dirty="0">
              <a:solidFill>
                <a:schemeClr val="lt1"/>
              </a:solidFill>
              <a:latin typeface="Calibri"/>
              <a:ea typeface="Calibri"/>
              <a:cs typeface="Calibri"/>
              <a:sym typeface="Calibri"/>
            </a:endParaRPr>
          </a:p>
          <a:p>
            <a:pPr marL="0" lvl="0" indent="0" algn="ctr" rtl="0">
              <a:spcBef>
                <a:spcPts val="0"/>
              </a:spcBef>
              <a:spcAft>
                <a:spcPts val="0"/>
              </a:spcAft>
              <a:buClr>
                <a:schemeClr val="dk1"/>
              </a:buClr>
              <a:buFont typeface="Arial"/>
              <a:buNone/>
            </a:pPr>
            <a:r>
              <a:rPr lang="en" dirty="0">
                <a:solidFill>
                  <a:schemeClr val="lt1"/>
                </a:solidFill>
                <a:latin typeface="Calibri"/>
                <a:ea typeface="Calibri"/>
                <a:cs typeface="Calibri"/>
                <a:sym typeface="Calibri"/>
              </a:rPr>
              <a:t>CSL, UIUC, IL </a:t>
            </a:r>
          </a:p>
          <a:p>
            <a:pPr marL="0" lvl="0" indent="0" algn="ctr" rtl="0">
              <a:spcBef>
                <a:spcPts val="0"/>
              </a:spcBef>
              <a:spcAft>
                <a:spcPts val="0"/>
              </a:spcAft>
              <a:buClr>
                <a:schemeClr val="dk1"/>
              </a:buClr>
              <a:buFont typeface="Arial"/>
              <a:buNone/>
            </a:pPr>
            <a:r>
              <a:rPr lang="en" dirty="0">
                <a:solidFill>
                  <a:schemeClr val="lt1"/>
                </a:solidFill>
                <a:latin typeface="Calibri"/>
                <a:ea typeface="Calibri"/>
                <a:cs typeface="Calibri"/>
                <a:sym typeface="Calibri"/>
              </a:rPr>
              <a:t>7th April 2023</a:t>
            </a:r>
            <a:endParaRPr dirty="0">
              <a:solidFill>
                <a:schemeClr val="lt1"/>
              </a:solidFill>
              <a:latin typeface="Calibri"/>
              <a:ea typeface="Calibri"/>
              <a:cs typeface="Calibri"/>
              <a:sym typeface="Calibri"/>
            </a:endParaRPr>
          </a:p>
          <a:p>
            <a:pPr marL="0" marR="0" lvl="0" indent="0" algn="ctr" rtl="0">
              <a:spcBef>
                <a:spcPts val="0"/>
              </a:spcBef>
              <a:spcAft>
                <a:spcPts val="0"/>
              </a:spcAft>
              <a:buNone/>
            </a:pPr>
            <a:endParaRPr sz="1500" dirty="0">
              <a:solidFill>
                <a:schemeClr val="lt1"/>
              </a:solidFill>
            </a:endParaRPr>
          </a:p>
        </p:txBody>
      </p:sp>
      <p:pic>
        <p:nvPicPr>
          <p:cNvPr id="63" name="Google Shape;63;p14"/>
          <p:cNvPicPr preferRelativeResize="0"/>
          <p:nvPr/>
        </p:nvPicPr>
        <p:blipFill>
          <a:blip r:embed="rId3">
            <a:alphaModFix/>
          </a:blip>
          <a:stretch>
            <a:fillRect/>
          </a:stretch>
        </p:blipFill>
        <p:spPr>
          <a:xfrm>
            <a:off x="3071467" y="179772"/>
            <a:ext cx="2553727" cy="649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3</a:t>
            </a:r>
            <a:endParaRPr sz="1400">
              <a:solidFill>
                <a:schemeClr val="lt1"/>
              </a:solidFill>
              <a:latin typeface="Calibri"/>
              <a:ea typeface="Calibri"/>
              <a:cs typeface="Calibri"/>
              <a:sym typeface="Calibri"/>
            </a:endParaRPr>
          </a:p>
        </p:txBody>
      </p:sp>
      <p:sp>
        <p:nvSpPr>
          <p:cNvPr id="98" name="Google Shape;98;p17"/>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9" name="Google Shape;99;p17"/>
          <p:cNvSpPr txBox="1"/>
          <p:nvPr/>
        </p:nvSpPr>
        <p:spPr>
          <a:xfrm>
            <a:off x="922849" y="277227"/>
            <a:ext cx="5598009" cy="438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b="1" dirty="0">
                <a:solidFill>
                  <a:srgbClr val="20124D"/>
                </a:solidFill>
                <a:latin typeface="Calibri"/>
                <a:ea typeface="Calibri"/>
                <a:cs typeface="Calibri"/>
                <a:sym typeface="Calibri"/>
              </a:rPr>
              <a:t>Medical AI Research</a:t>
            </a:r>
            <a:endParaRPr sz="2100" b="1" dirty="0">
              <a:solidFill>
                <a:srgbClr val="20124D"/>
              </a:solidFill>
              <a:latin typeface="Calibri"/>
              <a:ea typeface="Calibri"/>
              <a:cs typeface="Calibri"/>
              <a:sym typeface="Calibri"/>
            </a:endParaRPr>
          </a:p>
        </p:txBody>
      </p:sp>
      <p:cxnSp>
        <p:nvCxnSpPr>
          <p:cNvPr id="100" name="Google Shape;100;p17"/>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101" name="Google Shape;101;p17"/>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102" name="Google Shape;102;p17"/>
          <p:cNvSpPr txBox="1"/>
          <p:nvPr/>
        </p:nvSpPr>
        <p:spPr>
          <a:xfrm>
            <a:off x="922850" y="983900"/>
            <a:ext cx="3771900" cy="372021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dirty="0">
                <a:solidFill>
                  <a:srgbClr val="FF0000"/>
                </a:solidFill>
              </a:rPr>
              <a:t>The Rise of AI/Deep Learning in Medical Imaging</a:t>
            </a:r>
            <a:endParaRPr sz="1500" b="1" dirty="0">
              <a:solidFill>
                <a:srgbClr val="FF0000"/>
              </a:solidFill>
            </a:endParaRPr>
          </a:p>
          <a:p>
            <a:pPr marL="0" lvl="0" indent="0" algn="l" rtl="0">
              <a:lnSpc>
                <a:spcPct val="115000"/>
              </a:lnSpc>
              <a:spcBef>
                <a:spcPts val="1200"/>
              </a:spcBef>
              <a:spcAft>
                <a:spcPts val="0"/>
              </a:spcAft>
              <a:buNone/>
            </a:pPr>
            <a:r>
              <a:rPr lang="en" sz="1500" dirty="0">
                <a:solidFill>
                  <a:srgbClr val="20124D"/>
                </a:solidFill>
              </a:rPr>
              <a:t>MICCAI 2018 paper statistics</a:t>
            </a:r>
            <a:endParaRPr sz="1500" dirty="0">
              <a:solidFill>
                <a:srgbClr val="20124D"/>
              </a:solidFill>
            </a:endParaRPr>
          </a:p>
          <a:p>
            <a:pPr marL="457200" lvl="0" indent="-323850" algn="l" rtl="0">
              <a:lnSpc>
                <a:spcPct val="115000"/>
              </a:lnSpc>
              <a:spcBef>
                <a:spcPts val="1200"/>
              </a:spcBef>
              <a:spcAft>
                <a:spcPts val="0"/>
              </a:spcAft>
              <a:buClr>
                <a:srgbClr val="20124D"/>
              </a:buClr>
              <a:buSzPts val="1500"/>
              <a:buChar char="●"/>
            </a:pPr>
            <a:r>
              <a:rPr lang="en" sz="1500" dirty="0">
                <a:solidFill>
                  <a:srgbClr val="20124D"/>
                </a:solidFill>
              </a:rPr>
              <a:t>International Conference on Medical Image Computing and Computer-Assisted Intervention -  MICCAI (top conference in medical imaging)</a:t>
            </a:r>
            <a:endParaRPr sz="1500" dirty="0">
              <a:solidFill>
                <a:srgbClr val="20124D"/>
              </a:solidFill>
            </a:endParaRPr>
          </a:p>
          <a:p>
            <a:pPr marL="457200" lvl="0" indent="-323850" algn="l" rtl="0">
              <a:lnSpc>
                <a:spcPct val="115000"/>
              </a:lnSpc>
              <a:spcBef>
                <a:spcPts val="0"/>
              </a:spcBef>
              <a:spcAft>
                <a:spcPts val="0"/>
              </a:spcAft>
              <a:buClr>
                <a:srgbClr val="20124D"/>
              </a:buClr>
              <a:buSzPts val="1500"/>
              <a:buChar char="●"/>
            </a:pPr>
            <a:r>
              <a:rPr lang="en" sz="1500" dirty="0">
                <a:solidFill>
                  <a:srgbClr val="20124D"/>
                </a:solidFill>
              </a:rPr>
              <a:t>&gt;1,600 attendees </a:t>
            </a:r>
            <a:endParaRPr sz="1500" dirty="0">
              <a:solidFill>
                <a:srgbClr val="20124D"/>
              </a:solidFill>
            </a:endParaRPr>
          </a:p>
          <a:p>
            <a:pPr marL="457200" lvl="0" indent="-323850" algn="l" rtl="0">
              <a:lnSpc>
                <a:spcPct val="115000"/>
              </a:lnSpc>
              <a:spcBef>
                <a:spcPts val="0"/>
              </a:spcBef>
              <a:spcAft>
                <a:spcPts val="0"/>
              </a:spcAft>
              <a:buClr>
                <a:srgbClr val="20124D"/>
              </a:buClr>
              <a:buSzPts val="1500"/>
              <a:buChar char="●"/>
            </a:pPr>
            <a:r>
              <a:rPr lang="en" sz="1500" dirty="0">
                <a:solidFill>
                  <a:srgbClr val="20124D"/>
                </a:solidFill>
              </a:rPr>
              <a:t>&gt;1,300 submission </a:t>
            </a:r>
            <a:endParaRPr sz="1500" dirty="0">
              <a:solidFill>
                <a:srgbClr val="20124D"/>
              </a:solidFill>
            </a:endParaRPr>
          </a:p>
          <a:p>
            <a:pPr marL="457200" lvl="0" indent="-323850" algn="l" rtl="0">
              <a:lnSpc>
                <a:spcPct val="115000"/>
              </a:lnSpc>
              <a:spcBef>
                <a:spcPts val="0"/>
              </a:spcBef>
              <a:spcAft>
                <a:spcPts val="0"/>
              </a:spcAft>
              <a:buClr>
                <a:srgbClr val="20124D"/>
              </a:buClr>
              <a:buSzPts val="1500"/>
              <a:buChar char="●"/>
            </a:pPr>
            <a:r>
              <a:rPr lang="en" sz="1500" dirty="0">
                <a:solidFill>
                  <a:srgbClr val="20124D"/>
                </a:solidFill>
              </a:rPr>
              <a:t>+33% </a:t>
            </a:r>
            <a:endParaRPr sz="1500" dirty="0">
              <a:solidFill>
                <a:srgbClr val="20124D"/>
              </a:solidFill>
            </a:endParaRPr>
          </a:p>
          <a:p>
            <a:pPr marL="457200" lvl="0" indent="0" algn="l" rtl="0">
              <a:lnSpc>
                <a:spcPct val="115000"/>
              </a:lnSpc>
              <a:spcBef>
                <a:spcPts val="1200"/>
              </a:spcBef>
              <a:spcAft>
                <a:spcPts val="1200"/>
              </a:spcAft>
              <a:buNone/>
            </a:pPr>
            <a:endParaRPr sz="1500" dirty="0">
              <a:solidFill>
                <a:schemeClr val="dk2"/>
              </a:solidFill>
            </a:endParaRPr>
          </a:p>
        </p:txBody>
      </p:sp>
      <p:pic>
        <p:nvPicPr>
          <p:cNvPr id="103" name="Google Shape;103;p17"/>
          <p:cNvPicPr preferRelativeResize="0"/>
          <p:nvPr/>
        </p:nvPicPr>
        <p:blipFill>
          <a:blip r:embed="rId3">
            <a:alphaModFix/>
          </a:blip>
          <a:stretch>
            <a:fillRect/>
          </a:stretch>
        </p:blipFill>
        <p:spPr>
          <a:xfrm>
            <a:off x="4609375" y="1126225"/>
            <a:ext cx="4534623" cy="2679776"/>
          </a:xfrm>
          <a:prstGeom prst="rect">
            <a:avLst/>
          </a:prstGeom>
          <a:noFill/>
          <a:ln>
            <a:noFill/>
          </a:ln>
        </p:spPr>
      </p:pic>
      <p:sp>
        <p:nvSpPr>
          <p:cNvPr id="104" name="Google Shape;104;p17"/>
          <p:cNvSpPr txBox="1"/>
          <p:nvPr/>
        </p:nvSpPr>
        <p:spPr>
          <a:xfrm>
            <a:off x="4625187" y="3906350"/>
            <a:ext cx="4503000" cy="1031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a:solidFill>
                  <a:srgbClr val="20124D"/>
                </a:solidFill>
              </a:rPr>
              <a:t>Number of publications indexed by EMBASE obtained using the search query “Machine learning OR Deep learning AND Medical Imaging”. </a:t>
            </a:r>
            <a:r>
              <a:rPr lang="en" sz="1100">
                <a:solidFill>
                  <a:srgbClr val="20124D"/>
                </a:solidFill>
                <a:highlight>
                  <a:srgbClr val="FFFFFF"/>
                </a:highlight>
              </a:rPr>
              <a:t>Pesapane </a:t>
            </a:r>
            <a:r>
              <a:rPr lang="en" sz="1100" i="1">
                <a:solidFill>
                  <a:srgbClr val="20124D"/>
                </a:solidFill>
                <a:highlight>
                  <a:srgbClr val="FFFFFF"/>
                </a:highlight>
              </a:rPr>
              <a:t>et al</a:t>
            </a:r>
            <a:r>
              <a:rPr lang="en" sz="1100">
                <a:solidFill>
                  <a:srgbClr val="20124D"/>
                </a:solidFill>
                <a:highlight>
                  <a:srgbClr val="FFFFFF"/>
                </a:highlight>
              </a:rPr>
              <a:t>. "Artificial intelligence in medical imaging: threat or opportunity? Radiologists again at the forefront of innovation in medicine." </a:t>
            </a:r>
            <a:r>
              <a:rPr lang="en" sz="1100" i="1">
                <a:solidFill>
                  <a:srgbClr val="20124D"/>
                </a:solidFill>
                <a:highlight>
                  <a:srgbClr val="FFFFFF"/>
                </a:highlight>
              </a:rPr>
              <a:t>European Radiology Experimental</a:t>
            </a:r>
            <a:r>
              <a:rPr lang="en" sz="1100">
                <a:solidFill>
                  <a:srgbClr val="20124D"/>
                </a:solidFill>
                <a:highlight>
                  <a:srgbClr val="FFFFFF"/>
                </a:highlight>
              </a:rPr>
              <a:t> 2.1 (2018)</a:t>
            </a:r>
            <a:endParaRPr sz="1300">
              <a:solidFill>
                <a:srgbClr val="20124D"/>
              </a:solidFill>
            </a:endParaRPr>
          </a:p>
        </p:txBody>
      </p:sp>
      <p:pic>
        <p:nvPicPr>
          <p:cNvPr id="2" name="Google Shape;90;p16">
            <a:extLst>
              <a:ext uri="{FF2B5EF4-FFF2-40B4-BE49-F238E27FC236}">
                <a16:creationId xmlns:a16="http://schemas.microsoft.com/office/drawing/2014/main" id="{A04732B0-5C88-0ACC-EF47-29A68363C2F8}"/>
              </a:ext>
            </a:extLst>
          </p:cNvPr>
          <p:cNvPicPr preferRelativeResize="0"/>
          <p:nvPr/>
        </p:nvPicPr>
        <p:blipFill>
          <a:blip r:embed="rId4">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5</a:t>
            </a:r>
            <a:endParaRPr sz="1400">
              <a:solidFill>
                <a:schemeClr val="lt1"/>
              </a:solidFill>
              <a:latin typeface="Calibri"/>
              <a:ea typeface="Calibri"/>
              <a:cs typeface="Calibri"/>
              <a:sym typeface="Calibri"/>
            </a:endParaRPr>
          </a:p>
        </p:txBody>
      </p:sp>
      <p:sp>
        <p:nvSpPr>
          <p:cNvPr id="124" name="Google Shape;124;p19"/>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5" name="Google Shape;125;p19"/>
          <p:cNvSpPr txBox="1"/>
          <p:nvPr/>
        </p:nvSpPr>
        <p:spPr>
          <a:xfrm>
            <a:off x="993725" y="376950"/>
            <a:ext cx="5666400" cy="1038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rgbClr val="20124D"/>
                </a:solidFill>
                <a:latin typeface="Calibri"/>
                <a:ea typeface="Calibri"/>
                <a:cs typeface="Calibri"/>
                <a:sym typeface="Calibri"/>
              </a:rPr>
              <a:t>Recent advances in Medical AI</a:t>
            </a:r>
            <a:endParaRPr sz="2100" b="1" dirty="0">
              <a:solidFill>
                <a:srgbClr val="20124D"/>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a:p>
            <a:pPr marL="0" marR="0" lvl="0" indent="0" algn="l" rtl="0">
              <a:spcBef>
                <a:spcPts val="0"/>
              </a:spcBef>
              <a:spcAft>
                <a:spcPts val="0"/>
              </a:spcAft>
              <a:buNone/>
            </a:pPr>
            <a:endParaRPr sz="2100" b="1" dirty="0">
              <a:solidFill>
                <a:srgbClr val="123F6D"/>
              </a:solidFill>
            </a:endParaRPr>
          </a:p>
        </p:txBody>
      </p:sp>
      <p:cxnSp>
        <p:nvCxnSpPr>
          <p:cNvPr id="126" name="Google Shape;126;p19"/>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127" name="Google Shape;127;p19"/>
          <p:cNvSpPr txBox="1"/>
          <p:nvPr/>
        </p:nvSpPr>
        <p:spPr>
          <a:xfrm>
            <a:off x="993725" y="921550"/>
            <a:ext cx="7909200" cy="4368000"/>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1600" b="1" dirty="0">
                <a:solidFill>
                  <a:srgbClr val="FF0000"/>
                </a:solidFill>
              </a:rPr>
              <a:t>The current state of Medical AI</a:t>
            </a:r>
            <a:endParaRPr sz="1600" dirty="0">
              <a:solidFill>
                <a:srgbClr val="FF0000"/>
              </a:solidFill>
            </a:endParaRPr>
          </a:p>
          <a:p>
            <a:pPr marL="457200" lvl="0" indent="-323850" algn="l" rtl="0">
              <a:lnSpc>
                <a:spcPct val="115000"/>
              </a:lnSpc>
              <a:spcBef>
                <a:spcPts val="1200"/>
              </a:spcBef>
              <a:spcAft>
                <a:spcPts val="0"/>
              </a:spcAft>
              <a:buClr>
                <a:srgbClr val="20124D"/>
              </a:buClr>
              <a:buSzPts val="1500"/>
              <a:buChar char="●"/>
            </a:pPr>
            <a:r>
              <a:rPr lang="en" sz="1500" dirty="0">
                <a:solidFill>
                  <a:srgbClr val="20124D"/>
                </a:solidFill>
              </a:rPr>
              <a:t>2016: Geoffrey Hinton, the godfather of neural networks, said that it's “</a:t>
            </a:r>
            <a:r>
              <a:rPr lang="en" sz="1500" b="1" dirty="0">
                <a:solidFill>
                  <a:srgbClr val="FF0000"/>
                </a:solidFill>
              </a:rPr>
              <a:t>quite obvious that we should stop training radiologists</a:t>
            </a:r>
            <a:r>
              <a:rPr lang="en" sz="1500" dirty="0">
                <a:solidFill>
                  <a:srgbClr val="20124D"/>
                </a:solidFill>
              </a:rPr>
              <a:t>”.</a:t>
            </a:r>
            <a:endParaRPr sz="1500" dirty="0">
              <a:solidFill>
                <a:srgbClr val="20124D"/>
              </a:solidFill>
            </a:endParaRPr>
          </a:p>
          <a:p>
            <a:pPr marL="457200" lvl="0" indent="-323850" algn="l" rtl="0">
              <a:lnSpc>
                <a:spcPct val="115000"/>
              </a:lnSpc>
              <a:spcBef>
                <a:spcPts val="0"/>
              </a:spcBef>
              <a:spcAft>
                <a:spcPts val="0"/>
              </a:spcAft>
              <a:buClr>
                <a:srgbClr val="20124D"/>
              </a:buClr>
              <a:buSzPts val="1500"/>
              <a:buChar char="●"/>
            </a:pPr>
            <a:r>
              <a:rPr lang="en" sz="1500" dirty="0">
                <a:solidFill>
                  <a:srgbClr val="20124D"/>
                </a:solidFill>
              </a:rPr>
              <a:t>Last 3 - 5 years: </a:t>
            </a:r>
            <a:r>
              <a:rPr lang="en" sz="1500" b="1" dirty="0">
                <a:solidFill>
                  <a:srgbClr val="FF0000"/>
                </a:solidFill>
              </a:rPr>
              <a:t>Increased activities</a:t>
            </a:r>
            <a:r>
              <a:rPr lang="en" sz="1500" b="1" dirty="0">
                <a:solidFill>
                  <a:srgbClr val="20124D"/>
                </a:solidFill>
              </a:rPr>
              <a:t> </a:t>
            </a:r>
            <a:r>
              <a:rPr lang="en" sz="1500" dirty="0">
                <a:solidFill>
                  <a:srgbClr val="20124D"/>
                </a:solidFill>
              </a:rPr>
              <a:t>in the development of AI for radiology.</a:t>
            </a:r>
            <a:endParaRPr sz="1500" dirty="0">
              <a:solidFill>
                <a:srgbClr val="20124D"/>
              </a:solidFill>
            </a:endParaRPr>
          </a:p>
          <a:p>
            <a:pPr marL="457200" lvl="0" indent="-323850" algn="l" rtl="0">
              <a:lnSpc>
                <a:spcPct val="115000"/>
              </a:lnSpc>
              <a:spcBef>
                <a:spcPts val="0"/>
              </a:spcBef>
              <a:spcAft>
                <a:spcPts val="0"/>
              </a:spcAft>
              <a:buClr>
                <a:srgbClr val="20124D"/>
              </a:buClr>
              <a:buSzPts val="1500"/>
              <a:buChar char="●"/>
            </a:pPr>
            <a:r>
              <a:rPr lang="en" sz="1500" dirty="0">
                <a:solidFill>
                  <a:srgbClr val="20124D"/>
                </a:solidFill>
              </a:rPr>
              <a:t>For narrow-based tasks, the accuracy rates of deep CNNs </a:t>
            </a:r>
            <a:r>
              <a:rPr lang="en" sz="1500" b="1" dirty="0">
                <a:solidFill>
                  <a:srgbClr val="FF0000"/>
                </a:solidFill>
              </a:rPr>
              <a:t>surpass</a:t>
            </a:r>
            <a:r>
              <a:rPr lang="en" sz="1500" dirty="0">
                <a:solidFill>
                  <a:srgbClr val="20124D"/>
                </a:solidFill>
              </a:rPr>
              <a:t> those human.</a:t>
            </a:r>
          </a:p>
          <a:p>
            <a:pPr marL="457200" lvl="0" indent="-323850" algn="l" rtl="0">
              <a:lnSpc>
                <a:spcPct val="115000"/>
              </a:lnSpc>
              <a:spcBef>
                <a:spcPts val="0"/>
              </a:spcBef>
              <a:spcAft>
                <a:spcPts val="0"/>
              </a:spcAft>
              <a:buClr>
                <a:srgbClr val="20124D"/>
              </a:buClr>
              <a:buSzPts val="1500"/>
              <a:buChar char="●"/>
            </a:pPr>
            <a:r>
              <a:rPr lang="en" sz="1500" dirty="0">
                <a:solidFill>
                  <a:srgbClr val="20124D"/>
                </a:solidFill>
              </a:rPr>
              <a:t>Toward </a:t>
            </a:r>
            <a:r>
              <a:rPr lang="en" sz="1500" b="1" dirty="0">
                <a:solidFill>
                  <a:srgbClr val="FF0000"/>
                </a:solidFill>
              </a:rPr>
              <a:t>foundation models </a:t>
            </a:r>
            <a:r>
              <a:rPr lang="en" sz="1500" dirty="0">
                <a:solidFill>
                  <a:srgbClr val="20124D"/>
                </a:solidFill>
              </a:rPr>
              <a:t>for healthcare and medicine (e.g. )</a:t>
            </a:r>
          </a:p>
          <a:p>
            <a:pPr marL="133350" lvl="0" algn="l" rtl="0">
              <a:lnSpc>
                <a:spcPct val="115000"/>
              </a:lnSpc>
              <a:spcBef>
                <a:spcPts val="0"/>
              </a:spcBef>
              <a:spcAft>
                <a:spcPts val="0"/>
              </a:spcAft>
              <a:buClr>
                <a:srgbClr val="20124D"/>
              </a:buClr>
              <a:buSzPts val="1500"/>
            </a:pPr>
            <a:endParaRPr sz="1500" dirty="0">
              <a:solidFill>
                <a:srgbClr val="20124D"/>
              </a:solidFill>
            </a:endParaRPr>
          </a:p>
          <a:p>
            <a:pPr marL="0" lvl="0" indent="0" algn="l" rtl="0">
              <a:lnSpc>
                <a:spcPct val="115000"/>
              </a:lnSpc>
              <a:spcBef>
                <a:spcPts val="1200"/>
              </a:spcBef>
              <a:spcAft>
                <a:spcPts val="0"/>
              </a:spcAft>
              <a:buClr>
                <a:schemeClr val="dk1"/>
              </a:buClr>
              <a:buSzPts val="1100"/>
              <a:buFont typeface="Arial"/>
              <a:buNone/>
            </a:pPr>
            <a:endParaRPr sz="1800" dirty="0">
              <a:solidFill>
                <a:schemeClr val="dk2"/>
              </a:solidFill>
            </a:endParaRPr>
          </a:p>
          <a:p>
            <a:pPr marL="0" lvl="0" indent="0" algn="l" rtl="0">
              <a:lnSpc>
                <a:spcPct val="115000"/>
              </a:lnSpc>
              <a:spcBef>
                <a:spcPts val="1200"/>
              </a:spcBef>
              <a:spcAft>
                <a:spcPts val="1200"/>
              </a:spcAft>
              <a:buNone/>
            </a:pPr>
            <a:endParaRPr sz="1500" dirty="0">
              <a:solidFill>
                <a:schemeClr val="dk2"/>
              </a:solidFill>
            </a:endParaRPr>
          </a:p>
        </p:txBody>
      </p:sp>
      <p:sp>
        <p:nvSpPr>
          <p:cNvPr id="128" name="Google Shape;128;p19"/>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pic>
        <p:nvPicPr>
          <p:cNvPr id="130" name="Google Shape;130;p19"/>
          <p:cNvPicPr preferRelativeResize="0"/>
          <p:nvPr/>
        </p:nvPicPr>
        <p:blipFill>
          <a:blip r:embed="rId3">
            <a:alphaModFix/>
          </a:blip>
          <a:stretch>
            <a:fillRect/>
          </a:stretch>
        </p:blipFill>
        <p:spPr>
          <a:xfrm>
            <a:off x="1095091" y="2970760"/>
            <a:ext cx="2878774" cy="1639575"/>
          </a:xfrm>
          <a:prstGeom prst="rect">
            <a:avLst/>
          </a:prstGeom>
          <a:noFill/>
          <a:ln>
            <a:noFill/>
          </a:ln>
        </p:spPr>
      </p:pic>
      <p:sp>
        <p:nvSpPr>
          <p:cNvPr id="131" name="Google Shape;131;p19"/>
          <p:cNvSpPr txBox="1"/>
          <p:nvPr/>
        </p:nvSpPr>
        <p:spPr>
          <a:xfrm>
            <a:off x="3821373" y="2903222"/>
            <a:ext cx="5271802" cy="163957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dirty="0">
                <a:solidFill>
                  <a:srgbClr val="20124D"/>
                </a:solidFill>
                <a:highlight>
                  <a:schemeClr val="lt1"/>
                </a:highlight>
                <a:latin typeface="Roboto"/>
                <a:ea typeface="Roboto"/>
                <a:cs typeface="Roboto"/>
                <a:sym typeface="Roboto"/>
              </a:rPr>
              <a:t>Diabetic retinopathy detection using AI. The system performed better with several medical doctors and reached the best doctors. </a:t>
            </a:r>
            <a:endParaRPr sz="950" b="1" dirty="0">
              <a:solidFill>
                <a:srgbClr val="20124D"/>
              </a:solidFill>
            </a:endParaRPr>
          </a:p>
          <a:p>
            <a:pPr marL="0" lvl="0" indent="0" algn="l" rtl="0">
              <a:lnSpc>
                <a:spcPct val="115000"/>
              </a:lnSpc>
              <a:spcBef>
                <a:spcPts val="1200"/>
              </a:spcBef>
              <a:spcAft>
                <a:spcPts val="1200"/>
              </a:spcAft>
              <a:buClr>
                <a:schemeClr val="dk1"/>
              </a:buClr>
              <a:buSzPts val="1100"/>
              <a:buFont typeface="Arial"/>
              <a:buNone/>
            </a:pPr>
            <a:r>
              <a:rPr lang="en" sz="1250" dirty="0">
                <a:solidFill>
                  <a:srgbClr val="20124D"/>
                </a:solidFill>
              </a:rPr>
              <a:t>Jonathan Krause et al. “Grader Variability and the Importance of Reference Standards for Evaluating Machine Learning Models for Diabetic Retinopathy” - </a:t>
            </a:r>
            <a:r>
              <a:rPr lang="en" sz="1250" i="1" dirty="0">
                <a:solidFill>
                  <a:srgbClr val="20124D"/>
                </a:solidFill>
              </a:rPr>
              <a:t>Ophthalmology</a:t>
            </a:r>
            <a:r>
              <a:rPr lang="en" sz="1250" dirty="0">
                <a:solidFill>
                  <a:srgbClr val="20124D"/>
                </a:solidFill>
              </a:rPr>
              <a:t> 2018.</a:t>
            </a:r>
            <a:endParaRPr dirty="0"/>
          </a:p>
        </p:txBody>
      </p:sp>
      <p:pic>
        <p:nvPicPr>
          <p:cNvPr id="2" name="Google Shape;90;p16">
            <a:extLst>
              <a:ext uri="{FF2B5EF4-FFF2-40B4-BE49-F238E27FC236}">
                <a16:creationId xmlns:a16="http://schemas.microsoft.com/office/drawing/2014/main" id="{53176E21-03F7-D9CB-F258-F78B95B5A571}"/>
              </a:ext>
            </a:extLst>
          </p:cNvPr>
          <p:cNvPicPr preferRelativeResize="0"/>
          <p:nvPr/>
        </p:nvPicPr>
        <p:blipFill>
          <a:blip r:embed="rId4">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9</a:t>
            </a:r>
            <a:endParaRPr sz="1400">
              <a:solidFill>
                <a:schemeClr val="lt1"/>
              </a:solidFill>
              <a:latin typeface="Calibri"/>
              <a:ea typeface="Calibri"/>
              <a:cs typeface="Calibri"/>
              <a:sym typeface="Calibri"/>
            </a:endParaRPr>
          </a:p>
        </p:txBody>
      </p:sp>
      <p:sp>
        <p:nvSpPr>
          <p:cNvPr id="165" name="Google Shape;165;p22"/>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6" name="Google Shape;166;p22"/>
          <p:cNvSpPr txBox="1"/>
          <p:nvPr/>
        </p:nvSpPr>
        <p:spPr>
          <a:xfrm>
            <a:off x="320721" y="268100"/>
            <a:ext cx="6282025" cy="1023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b="1" dirty="0">
                <a:solidFill>
                  <a:srgbClr val="20124D"/>
                </a:solidFill>
                <a:latin typeface="Calibri"/>
                <a:ea typeface="Calibri"/>
                <a:cs typeface="Calibri"/>
                <a:sym typeface="Calibri"/>
              </a:rPr>
              <a:t>Key Challenges in Medical AI</a:t>
            </a:r>
            <a:endParaRPr sz="2000" b="1" dirty="0">
              <a:solidFill>
                <a:srgbClr val="20124D"/>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a:p>
            <a:pPr marL="0" marR="0" lvl="0" indent="0" algn="l" rtl="0">
              <a:spcBef>
                <a:spcPts val="0"/>
              </a:spcBef>
              <a:spcAft>
                <a:spcPts val="0"/>
              </a:spcAft>
              <a:buNone/>
            </a:pPr>
            <a:endParaRPr sz="2100" b="1" dirty="0">
              <a:solidFill>
                <a:srgbClr val="123F6D"/>
              </a:solidFill>
            </a:endParaRPr>
          </a:p>
        </p:txBody>
      </p:sp>
      <p:cxnSp>
        <p:nvCxnSpPr>
          <p:cNvPr id="167" name="Google Shape;167;p22"/>
          <p:cNvCxnSpPr>
            <a:cxnSpLocks/>
          </p:cNvCxnSpPr>
          <p:nvPr/>
        </p:nvCxnSpPr>
        <p:spPr>
          <a:xfrm>
            <a:off x="388961" y="656409"/>
            <a:ext cx="8560160" cy="72254"/>
          </a:xfrm>
          <a:prstGeom prst="straightConnector1">
            <a:avLst/>
          </a:prstGeom>
          <a:noFill/>
          <a:ln w="25400" cap="flat" cmpd="sng">
            <a:solidFill>
              <a:srgbClr val="123F6D"/>
            </a:solidFill>
            <a:prstDash val="solid"/>
            <a:miter lim="800000"/>
            <a:headEnd type="none" w="sm" len="sm"/>
            <a:tailEnd type="none" w="sm" len="sm"/>
          </a:ln>
        </p:spPr>
      </p:cxnSp>
      <p:sp>
        <p:nvSpPr>
          <p:cNvPr id="169" name="Google Shape;169;p22"/>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pic>
        <p:nvPicPr>
          <p:cNvPr id="2" name="Google Shape;90;p16">
            <a:extLst>
              <a:ext uri="{FF2B5EF4-FFF2-40B4-BE49-F238E27FC236}">
                <a16:creationId xmlns:a16="http://schemas.microsoft.com/office/drawing/2014/main" id="{E62DBB36-7E60-1348-9CD5-7A1E427FE5FE}"/>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
        <p:nvSpPr>
          <p:cNvPr id="4" name="TextBox 3">
            <a:extLst>
              <a:ext uri="{FF2B5EF4-FFF2-40B4-BE49-F238E27FC236}">
                <a16:creationId xmlns:a16="http://schemas.microsoft.com/office/drawing/2014/main" id="{130235DC-A166-9905-9E72-B46F37546896}"/>
              </a:ext>
            </a:extLst>
          </p:cNvPr>
          <p:cNvSpPr txBox="1"/>
          <p:nvPr/>
        </p:nvSpPr>
        <p:spPr>
          <a:xfrm>
            <a:off x="320721" y="1023178"/>
            <a:ext cx="8749491" cy="307777"/>
          </a:xfrm>
          <a:prstGeom prst="rect">
            <a:avLst/>
          </a:prstGeom>
          <a:noFill/>
        </p:spPr>
        <p:txBody>
          <a:bodyPr wrap="square">
            <a:spAutoFit/>
          </a:bodyPr>
          <a:lstStyle/>
          <a:p>
            <a:pPr marL="133350">
              <a:spcBef>
                <a:spcPts val="1000"/>
              </a:spcBef>
              <a:buClr>
                <a:srgbClr val="20124D"/>
              </a:buClr>
              <a:buSzPts val="1500"/>
            </a:pPr>
            <a:r>
              <a:rPr lang="en-GB" sz="1400" b="1" dirty="0">
                <a:solidFill>
                  <a:srgbClr val="FF0000"/>
                </a:solidFill>
                <a:highlight>
                  <a:schemeClr val="lt1"/>
                </a:highlight>
                <a:latin typeface="Roboto"/>
                <a:ea typeface="Roboto"/>
                <a:cs typeface="Roboto"/>
                <a:sym typeface="Roboto"/>
              </a:rPr>
              <a:t>      </a:t>
            </a:r>
            <a:r>
              <a:rPr lang="en-GB" b="1" dirty="0">
                <a:solidFill>
                  <a:srgbClr val="FF0000"/>
                </a:solidFill>
                <a:highlight>
                  <a:schemeClr val="lt1"/>
                </a:highlight>
                <a:latin typeface="Roboto"/>
                <a:ea typeface="Roboto"/>
                <a:cs typeface="Roboto"/>
                <a:sym typeface="Roboto"/>
              </a:rPr>
              <a:t>Lack of benchmark dataset                                </a:t>
            </a:r>
            <a:r>
              <a:rPr lang="en-GB" b="1" dirty="0">
                <a:solidFill>
                  <a:srgbClr val="FF0000"/>
                </a:solidFill>
                <a:highlight>
                  <a:srgbClr val="FFFFFF"/>
                </a:highlight>
                <a:latin typeface="Roboto"/>
                <a:ea typeface="Roboto"/>
                <a:cs typeface="Roboto"/>
                <a:sym typeface="Roboto"/>
              </a:rPr>
              <a:t>Domain shift problem 	           Explainable AI (XAI)</a:t>
            </a:r>
            <a:endParaRPr lang="en-GB" sz="1400" dirty="0">
              <a:solidFill>
                <a:srgbClr val="20124D"/>
              </a:solidFill>
              <a:highlight>
                <a:srgbClr val="FFFFFF"/>
              </a:highlight>
              <a:latin typeface="Roboto"/>
              <a:ea typeface="Roboto"/>
              <a:cs typeface="Roboto"/>
              <a:sym typeface="Roboto"/>
            </a:endParaRPr>
          </a:p>
        </p:txBody>
      </p:sp>
      <p:sp>
        <p:nvSpPr>
          <p:cNvPr id="10" name="TextBox 9">
            <a:extLst>
              <a:ext uri="{FF2B5EF4-FFF2-40B4-BE49-F238E27FC236}">
                <a16:creationId xmlns:a16="http://schemas.microsoft.com/office/drawing/2014/main" id="{30BD9BBD-4D53-D9EF-E5DB-52F8FDA2BA73}"/>
              </a:ext>
            </a:extLst>
          </p:cNvPr>
          <p:cNvSpPr txBox="1"/>
          <p:nvPr/>
        </p:nvSpPr>
        <p:spPr>
          <a:xfrm>
            <a:off x="320722" y="1452522"/>
            <a:ext cx="3411941" cy="2369880"/>
          </a:xfrm>
          <a:prstGeom prst="rect">
            <a:avLst/>
          </a:prstGeom>
          <a:noFill/>
        </p:spPr>
        <p:txBody>
          <a:bodyPr wrap="square">
            <a:spAutoFit/>
          </a:bodyPr>
          <a:lstStyle/>
          <a:p>
            <a:pPr marL="285750" indent="-285750">
              <a:buFont typeface="Arial" panose="020B0604020202020204" pitchFamily="34" charset="0"/>
              <a:buChar char="•"/>
            </a:pPr>
            <a:r>
              <a:rPr lang="en" sz="1200" dirty="0">
                <a:solidFill>
                  <a:srgbClr val="20124D"/>
                </a:solidFill>
                <a:highlight>
                  <a:srgbClr val="FFFFFF"/>
                </a:highlight>
                <a:latin typeface="+mn-lt"/>
              </a:rPr>
              <a:t>Medical data are </a:t>
            </a:r>
            <a:r>
              <a:rPr lang="en" sz="1200" dirty="0">
                <a:solidFill>
                  <a:srgbClr val="FF0000"/>
                </a:solidFill>
                <a:highlight>
                  <a:srgbClr val="FFFFFF"/>
                </a:highlight>
                <a:latin typeface="+mn-lt"/>
              </a:rPr>
              <a:t>hard to retrieve</a:t>
            </a:r>
            <a:r>
              <a:rPr lang="en" sz="1200" dirty="0">
                <a:solidFill>
                  <a:srgbClr val="20124D"/>
                </a:solidFill>
                <a:highlight>
                  <a:srgbClr val="FFFFFF"/>
                </a:highlight>
                <a:latin typeface="+mn-lt"/>
              </a:rPr>
              <a:t>, </a:t>
            </a:r>
            <a:r>
              <a:rPr lang="en" sz="1200" dirty="0">
                <a:solidFill>
                  <a:srgbClr val="FF0000"/>
                </a:solidFill>
                <a:highlight>
                  <a:srgbClr val="FFFFFF"/>
                </a:highlight>
                <a:latin typeface="+mn-lt"/>
              </a:rPr>
              <a:t>costly, and time-consuming</a:t>
            </a:r>
            <a:r>
              <a:rPr lang="en" sz="1200" dirty="0">
                <a:solidFill>
                  <a:srgbClr val="20124D"/>
                </a:solidFill>
                <a:highlight>
                  <a:srgbClr val="FFFFFF"/>
                </a:highlight>
                <a:latin typeface="+mn-lt"/>
              </a:rPr>
              <a:t> to build</a:t>
            </a:r>
          </a:p>
          <a:p>
            <a:pPr marL="285750" indent="-285750">
              <a:buFont typeface="Arial" panose="020B0604020202020204" pitchFamily="34" charset="0"/>
              <a:buChar char="•"/>
            </a:pPr>
            <a:endParaRPr lang="en" sz="1200" dirty="0">
              <a:solidFill>
                <a:srgbClr val="20124D"/>
              </a:solidFill>
              <a:highlight>
                <a:srgbClr val="FFFFFF"/>
              </a:highlight>
              <a:latin typeface="+mn-lt"/>
            </a:endParaRPr>
          </a:p>
          <a:p>
            <a:pPr marL="285750" indent="-285750">
              <a:buFont typeface="Arial" panose="020B0604020202020204" pitchFamily="34" charset="0"/>
              <a:buChar char="•"/>
            </a:pPr>
            <a:r>
              <a:rPr lang="en" sz="1200" dirty="0">
                <a:solidFill>
                  <a:srgbClr val="20124D"/>
                </a:solidFill>
                <a:highlight>
                  <a:srgbClr val="FFFFFF"/>
                </a:highlight>
                <a:latin typeface="+mn-lt"/>
              </a:rPr>
              <a:t>Physicians’ </a:t>
            </a:r>
            <a:r>
              <a:rPr lang="en" sz="1200" dirty="0">
                <a:solidFill>
                  <a:srgbClr val="FF0000"/>
                </a:solidFill>
                <a:highlight>
                  <a:srgbClr val="FFFFFF"/>
                </a:highlight>
                <a:latin typeface="+mn-lt"/>
              </a:rPr>
              <a:t>time is precious</a:t>
            </a:r>
            <a:r>
              <a:rPr lang="en" sz="1200" dirty="0">
                <a:solidFill>
                  <a:srgbClr val="20124D"/>
                </a:solidFill>
                <a:highlight>
                  <a:srgbClr val="FFFFFF"/>
                </a:highlight>
                <a:latin typeface="+mn-lt"/>
              </a:rPr>
              <a:t>. The annotation of medical images </a:t>
            </a:r>
            <a:r>
              <a:rPr lang="en" sz="1200" dirty="0">
                <a:solidFill>
                  <a:srgbClr val="FF0000"/>
                </a:solidFill>
                <a:highlight>
                  <a:srgbClr val="FFFFFF"/>
                </a:highlight>
                <a:latin typeface="+mn-lt"/>
              </a:rPr>
              <a:t>requires a consensus</a:t>
            </a:r>
            <a:r>
              <a:rPr lang="en" sz="1200" dirty="0">
                <a:solidFill>
                  <a:srgbClr val="20124D"/>
                </a:solidFill>
                <a:highlight>
                  <a:srgbClr val="FFFFFF"/>
                </a:highlight>
                <a:latin typeface="+mn-lt"/>
              </a:rPr>
              <a:t> of several expert readers to overcome human bias</a:t>
            </a:r>
          </a:p>
          <a:p>
            <a:pPr marL="285750" indent="-285750">
              <a:buFont typeface="Arial" panose="020B0604020202020204" pitchFamily="34" charset="0"/>
              <a:buChar char="•"/>
            </a:pPr>
            <a:endParaRPr lang="en" sz="1200" dirty="0">
              <a:solidFill>
                <a:srgbClr val="20124D"/>
              </a:solidFill>
              <a:highlight>
                <a:srgbClr val="FFFFFF"/>
              </a:highlight>
              <a:latin typeface="+mn-lt"/>
            </a:endParaRPr>
          </a:p>
          <a:p>
            <a:pPr marL="285750" indent="-285750">
              <a:buFont typeface="Arial" panose="020B0604020202020204" pitchFamily="34" charset="0"/>
              <a:buChar char="•"/>
            </a:pPr>
            <a:r>
              <a:rPr lang="en" sz="1200" dirty="0">
                <a:solidFill>
                  <a:srgbClr val="20124D"/>
                </a:solidFill>
                <a:highlight>
                  <a:srgbClr val="FFFFFF"/>
                </a:highlight>
                <a:latin typeface="+mn-lt"/>
              </a:rPr>
              <a:t>It </a:t>
            </a:r>
            <a:r>
              <a:rPr lang="en" sz="1200" dirty="0">
                <a:solidFill>
                  <a:srgbClr val="FF0000"/>
                </a:solidFill>
                <a:highlight>
                  <a:srgbClr val="FFFFFF"/>
                </a:highlight>
                <a:latin typeface="+mn-lt"/>
              </a:rPr>
              <a:t>lacks an efficient labeling framework </a:t>
            </a:r>
            <a:r>
              <a:rPr lang="en" sz="1200" dirty="0">
                <a:solidFill>
                  <a:srgbClr val="20124D"/>
                </a:solidFill>
                <a:highlight>
                  <a:srgbClr val="FFFFFF"/>
                </a:highlight>
                <a:latin typeface="+mn-lt"/>
              </a:rPr>
              <a:t>to manage and annotate large-scale</a:t>
            </a:r>
          </a:p>
          <a:p>
            <a:endParaRPr lang="en" dirty="0">
              <a:solidFill>
                <a:srgbClr val="20124D"/>
              </a:solidFill>
              <a:highlight>
                <a:srgbClr val="FFFFFF"/>
              </a:highlight>
            </a:endParaRPr>
          </a:p>
          <a:p>
            <a:endParaRPr lang="en-FR" dirty="0"/>
          </a:p>
        </p:txBody>
      </p:sp>
      <p:pic>
        <p:nvPicPr>
          <p:cNvPr id="11" name="Google Shape;193;p24">
            <a:extLst>
              <a:ext uri="{FF2B5EF4-FFF2-40B4-BE49-F238E27FC236}">
                <a16:creationId xmlns:a16="http://schemas.microsoft.com/office/drawing/2014/main" id="{FFE80F18-B160-3733-3D31-44D5688C4709}"/>
              </a:ext>
            </a:extLst>
          </p:cNvPr>
          <p:cNvPicPr preferRelativeResize="0"/>
          <p:nvPr/>
        </p:nvPicPr>
        <p:blipFill>
          <a:blip r:embed="rId4">
            <a:alphaModFix/>
          </a:blip>
          <a:stretch>
            <a:fillRect/>
          </a:stretch>
        </p:blipFill>
        <p:spPr>
          <a:xfrm>
            <a:off x="4050052" y="3124370"/>
            <a:ext cx="2995526" cy="1436899"/>
          </a:xfrm>
          <a:prstGeom prst="rect">
            <a:avLst/>
          </a:prstGeom>
          <a:noFill/>
          <a:ln>
            <a:noFill/>
          </a:ln>
        </p:spPr>
      </p:pic>
      <p:sp>
        <p:nvSpPr>
          <p:cNvPr id="13" name="TextBox 12">
            <a:extLst>
              <a:ext uri="{FF2B5EF4-FFF2-40B4-BE49-F238E27FC236}">
                <a16:creationId xmlns:a16="http://schemas.microsoft.com/office/drawing/2014/main" id="{6C56E02F-4931-128F-B98A-EFFC81140148}"/>
              </a:ext>
            </a:extLst>
          </p:cNvPr>
          <p:cNvSpPr txBox="1"/>
          <p:nvPr/>
        </p:nvSpPr>
        <p:spPr>
          <a:xfrm>
            <a:off x="3998795" y="4628046"/>
            <a:ext cx="3098041" cy="238014"/>
          </a:xfrm>
          <a:prstGeom prst="rect">
            <a:avLst/>
          </a:prstGeom>
          <a:noFill/>
        </p:spPr>
        <p:txBody>
          <a:bodyPr wrap="square">
            <a:spAutoFit/>
          </a:bodyPr>
          <a:lstStyle/>
          <a:p>
            <a:pPr marL="0" lvl="0" indent="0" algn="l" rtl="0">
              <a:lnSpc>
                <a:spcPct val="115000"/>
              </a:lnSpc>
              <a:spcBef>
                <a:spcPts val="1200"/>
              </a:spcBef>
              <a:spcAft>
                <a:spcPts val="1200"/>
              </a:spcAft>
              <a:buNone/>
            </a:pPr>
            <a:r>
              <a:rPr lang="en-GB" sz="900" dirty="0">
                <a:solidFill>
                  <a:srgbClr val="20124D"/>
                </a:solidFill>
              </a:rPr>
              <a:t>Ben </a:t>
            </a:r>
            <a:r>
              <a:rPr lang="en-GB" sz="900" dirty="0" err="1">
                <a:solidFill>
                  <a:srgbClr val="20124D"/>
                </a:solidFill>
              </a:rPr>
              <a:t>Glocker</a:t>
            </a:r>
            <a:r>
              <a:rPr lang="en-GB" sz="900" dirty="0">
                <a:solidFill>
                  <a:srgbClr val="20124D"/>
                </a:solidFill>
              </a:rPr>
              <a:t>, Imperial College London, 2019.</a:t>
            </a:r>
          </a:p>
        </p:txBody>
      </p:sp>
      <p:sp>
        <p:nvSpPr>
          <p:cNvPr id="17" name="TextBox 16">
            <a:extLst>
              <a:ext uri="{FF2B5EF4-FFF2-40B4-BE49-F238E27FC236}">
                <a16:creationId xmlns:a16="http://schemas.microsoft.com/office/drawing/2014/main" id="{14AD15D8-447D-6B86-5BF8-9C6CF6B645C0}"/>
              </a:ext>
            </a:extLst>
          </p:cNvPr>
          <p:cNvSpPr txBox="1"/>
          <p:nvPr/>
        </p:nvSpPr>
        <p:spPr>
          <a:xfrm>
            <a:off x="6818753" y="1444263"/>
            <a:ext cx="2332139" cy="1384866"/>
          </a:xfrm>
          <a:prstGeom prst="rect">
            <a:avLst/>
          </a:prstGeom>
          <a:noFill/>
        </p:spPr>
        <p:txBody>
          <a:bodyPr wrap="square">
            <a:spAutoFit/>
          </a:bodyPr>
          <a:lstStyle/>
          <a:p>
            <a:pPr marL="311944" lvl="0" indent="-171450" algn="l" rtl="0">
              <a:lnSpc>
                <a:spcPct val="115000"/>
              </a:lnSpc>
              <a:spcBef>
                <a:spcPts val="0"/>
              </a:spcBef>
              <a:spcAft>
                <a:spcPts val="0"/>
              </a:spcAft>
              <a:buClr>
                <a:srgbClr val="20124D"/>
              </a:buClr>
              <a:buSzPct val="100000"/>
              <a:buFont typeface="Arial" panose="020B0604020202020204" pitchFamily="34" charset="0"/>
              <a:buChar char="•"/>
            </a:pPr>
            <a:r>
              <a:rPr lang="en-GB" sz="1200" dirty="0">
                <a:solidFill>
                  <a:srgbClr val="20124D"/>
                </a:solidFill>
                <a:highlight>
                  <a:srgbClr val="FFFFFF"/>
                </a:highlight>
                <a:latin typeface="+mn-lt"/>
                <a:ea typeface="Roboto"/>
                <a:cs typeface="Roboto"/>
                <a:sym typeface="Roboto"/>
              </a:rPr>
              <a:t>The lack of </a:t>
            </a:r>
            <a:r>
              <a:rPr lang="en-GB" sz="1200" dirty="0" err="1">
                <a:solidFill>
                  <a:srgbClr val="20124D"/>
                </a:solidFill>
                <a:highlight>
                  <a:srgbClr val="FFFFFF"/>
                </a:highlight>
                <a:latin typeface="+mn-lt"/>
                <a:ea typeface="Roboto"/>
                <a:cs typeface="Roboto"/>
                <a:sym typeface="Roboto"/>
              </a:rPr>
              <a:t>explainability</a:t>
            </a:r>
            <a:r>
              <a:rPr lang="en-GB" sz="1200" dirty="0">
                <a:solidFill>
                  <a:srgbClr val="20124D"/>
                </a:solidFill>
                <a:highlight>
                  <a:srgbClr val="FFFFFF"/>
                </a:highlight>
                <a:latin typeface="+mn-lt"/>
                <a:ea typeface="Roboto"/>
                <a:cs typeface="Roboto"/>
                <a:sym typeface="Roboto"/>
              </a:rPr>
              <a:t> prevents the use of AI systems at scale</a:t>
            </a:r>
          </a:p>
          <a:p>
            <a:pPr marL="311944" lvl="0" indent="-171450" algn="l" rtl="0">
              <a:lnSpc>
                <a:spcPct val="115000"/>
              </a:lnSpc>
              <a:spcBef>
                <a:spcPts val="0"/>
              </a:spcBef>
              <a:spcAft>
                <a:spcPts val="0"/>
              </a:spcAft>
              <a:buClr>
                <a:srgbClr val="20124D"/>
              </a:buClr>
              <a:buSzPct val="100000"/>
              <a:buFont typeface="Arial" panose="020B0604020202020204" pitchFamily="34" charset="0"/>
              <a:buChar char="•"/>
            </a:pPr>
            <a:endParaRPr lang="en-GB" sz="1200" dirty="0">
              <a:solidFill>
                <a:srgbClr val="20124D"/>
              </a:solidFill>
              <a:highlight>
                <a:srgbClr val="FFFFFF"/>
              </a:highlight>
              <a:latin typeface="+mn-lt"/>
              <a:ea typeface="Roboto"/>
              <a:cs typeface="Roboto"/>
              <a:sym typeface="Roboto"/>
            </a:endParaRPr>
          </a:p>
          <a:p>
            <a:pPr marL="311944" indent="-171450">
              <a:lnSpc>
                <a:spcPct val="115000"/>
              </a:lnSpc>
              <a:buClr>
                <a:srgbClr val="20124D"/>
              </a:buClr>
              <a:buSzPct val="100000"/>
              <a:buFont typeface="Arial" panose="020B0604020202020204" pitchFamily="34" charset="0"/>
              <a:buChar char="•"/>
            </a:pPr>
            <a:r>
              <a:rPr lang="en-GB" sz="1200" dirty="0">
                <a:solidFill>
                  <a:srgbClr val="20124D"/>
                </a:solidFill>
                <a:latin typeface="+mn-lt"/>
              </a:rPr>
              <a:t>It is still </a:t>
            </a:r>
            <a:r>
              <a:rPr lang="en-GB" sz="1200" dirty="0">
                <a:solidFill>
                  <a:srgbClr val="FF0000"/>
                </a:solidFill>
                <a:latin typeface="+mn-lt"/>
              </a:rPr>
              <a:t>an open challenge</a:t>
            </a:r>
            <a:endParaRPr lang="en-GB" sz="1200" dirty="0">
              <a:solidFill>
                <a:srgbClr val="20124D"/>
              </a:solidFill>
              <a:highlight>
                <a:srgbClr val="FFFFFF"/>
              </a:highlight>
              <a:latin typeface="+mn-lt"/>
              <a:ea typeface="Roboto"/>
              <a:cs typeface="Roboto"/>
              <a:sym typeface="Roboto"/>
            </a:endParaRPr>
          </a:p>
          <a:p>
            <a:pPr marL="140494" lvl="0" algn="l" rtl="0">
              <a:lnSpc>
                <a:spcPct val="115000"/>
              </a:lnSpc>
              <a:spcBef>
                <a:spcPts val="0"/>
              </a:spcBef>
              <a:spcAft>
                <a:spcPts val="0"/>
              </a:spcAft>
              <a:buClr>
                <a:srgbClr val="20124D"/>
              </a:buClr>
              <a:buSzPct val="100000"/>
            </a:pPr>
            <a:endParaRPr lang="en-GB" sz="1400" dirty="0">
              <a:solidFill>
                <a:srgbClr val="20124D"/>
              </a:solidFill>
              <a:highlight>
                <a:srgbClr val="FFFFFF"/>
              </a:highlight>
              <a:latin typeface="Roboto"/>
              <a:ea typeface="Roboto"/>
              <a:cs typeface="Roboto"/>
              <a:sym typeface="Roboto"/>
            </a:endParaRPr>
          </a:p>
        </p:txBody>
      </p:sp>
      <p:pic>
        <p:nvPicPr>
          <p:cNvPr id="18" name="Google Shape;207;p25">
            <a:extLst>
              <a:ext uri="{FF2B5EF4-FFF2-40B4-BE49-F238E27FC236}">
                <a16:creationId xmlns:a16="http://schemas.microsoft.com/office/drawing/2014/main" id="{A71087EC-FDC3-DB08-6542-A3BDA33BD32A}"/>
              </a:ext>
            </a:extLst>
          </p:cNvPr>
          <p:cNvPicPr preferRelativeResize="0"/>
          <p:nvPr/>
        </p:nvPicPr>
        <p:blipFill>
          <a:blip r:embed="rId5">
            <a:alphaModFix/>
          </a:blip>
          <a:stretch>
            <a:fillRect/>
          </a:stretch>
        </p:blipFill>
        <p:spPr>
          <a:xfrm>
            <a:off x="7287462" y="3079835"/>
            <a:ext cx="1694481" cy="1335002"/>
          </a:xfrm>
          <a:prstGeom prst="rect">
            <a:avLst/>
          </a:prstGeom>
          <a:noFill/>
          <a:ln>
            <a:noFill/>
          </a:ln>
        </p:spPr>
      </p:pic>
      <p:sp>
        <p:nvSpPr>
          <p:cNvPr id="19" name="TextBox 18">
            <a:extLst>
              <a:ext uri="{FF2B5EF4-FFF2-40B4-BE49-F238E27FC236}">
                <a16:creationId xmlns:a16="http://schemas.microsoft.com/office/drawing/2014/main" id="{96DA7DDC-D63A-9C02-75AA-50A31D077581}"/>
              </a:ext>
            </a:extLst>
          </p:cNvPr>
          <p:cNvSpPr txBox="1"/>
          <p:nvPr/>
        </p:nvSpPr>
        <p:spPr>
          <a:xfrm>
            <a:off x="3728665" y="1449765"/>
            <a:ext cx="2995525" cy="1384866"/>
          </a:xfrm>
          <a:prstGeom prst="rect">
            <a:avLst/>
          </a:prstGeom>
          <a:noFill/>
        </p:spPr>
        <p:txBody>
          <a:bodyPr wrap="square">
            <a:spAutoFit/>
          </a:bodyPr>
          <a:lstStyle/>
          <a:p>
            <a:pPr marL="311944" lvl="0" indent="-171450" algn="l" rtl="0">
              <a:lnSpc>
                <a:spcPct val="115000"/>
              </a:lnSpc>
              <a:spcBef>
                <a:spcPts val="0"/>
              </a:spcBef>
              <a:spcAft>
                <a:spcPts val="0"/>
              </a:spcAft>
              <a:buClr>
                <a:srgbClr val="20124D"/>
              </a:buClr>
              <a:buSzPct val="100000"/>
              <a:buFont typeface="Arial" panose="020B0604020202020204" pitchFamily="34" charset="0"/>
              <a:buChar char="•"/>
            </a:pPr>
            <a:r>
              <a:rPr lang="en-GB" sz="1200" dirty="0">
                <a:solidFill>
                  <a:srgbClr val="20124D"/>
                </a:solidFill>
                <a:highlight>
                  <a:srgbClr val="FFFFFF"/>
                </a:highlight>
                <a:latin typeface="+mn-lt"/>
              </a:rPr>
              <a:t>We typically assume that the training dataset and test dataset </a:t>
            </a:r>
            <a:r>
              <a:rPr lang="en-GB" sz="1200" dirty="0">
                <a:solidFill>
                  <a:srgbClr val="FF0000"/>
                </a:solidFill>
                <a:highlight>
                  <a:srgbClr val="FFFFFF"/>
                </a:highlight>
                <a:latin typeface="+mn-lt"/>
              </a:rPr>
              <a:t>share the same </a:t>
            </a:r>
            <a:r>
              <a:rPr lang="en-GB" sz="1200" dirty="0">
                <a:solidFill>
                  <a:srgbClr val="20124D"/>
                </a:solidFill>
                <a:highlight>
                  <a:srgbClr val="FFFFFF"/>
                </a:highlight>
                <a:latin typeface="+mn-lt"/>
              </a:rPr>
              <a:t>data distribution</a:t>
            </a:r>
            <a:endParaRPr lang="en-GB" sz="1200" dirty="0">
              <a:solidFill>
                <a:srgbClr val="20124D"/>
              </a:solidFill>
              <a:highlight>
                <a:srgbClr val="FFFFFF"/>
              </a:highlight>
              <a:latin typeface="+mn-lt"/>
              <a:ea typeface="Roboto"/>
              <a:cs typeface="Roboto"/>
              <a:sym typeface="Roboto"/>
            </a:endParaRPr>
          </a:p>
          <a:p>
            <a:pPr marL="311944" lvl="0" indent="-171450" algn="l" rtl="0">
              <a:lnSpc>
                <a:spcPct val="115000"/>
              </a:lnSpc>
              <a:spcBef>
                <a:spcPts val="0"/>
              </a:spcBef>
              <a:spcAft>
                <a:spcPts val="0"/>
              </a:spcAft>
              <a:buClr>
                <a:srgbClr val="20124D"/>
              </a:buClr>
              <a:buSzPct val="100000"/>
              <a:buFont typeface="Arial" panose="020B0604020202020204" pitchFamily="34" charset="0"/>
              <a:buChar char="•"/>
            </a:pPr>
            <a:endParaRPr lang="en-GB" sz="1200" dirty="0">
              <a:solidFill>
                <a:srgbClr val="20124D"/>
              </a:solidFill>
              <a:highlight>
                <a:srgbClr val="FFFFFF"/>
              </a:highlight>
              <a:latin typeface="+mn-lt"/>
              <a:ea typeface="Roboto"/>
              <a:cs typeface="Roboto"/>
              <a:sym typeface="Roboto"/>
            </a:endParaRPr>
          </a:p>
          <a:p>
            <a:pPr marL="311944" lvl="0" indent="-171450" algn="l" rtl="0">
              <a:lnSpc>
                <a:spcPct val="115000"/>
              </a:lnSpc>
              <a:spcBef>
                <a:spcPts val="0"/>
              </a:spcBef>
              <a:spcAft>
                <a:spcPts val="0"/>
              </a:spcAft>
              <a:buClr>
                <a:srgbClr val="20124D"/>
              </a:buClr>
              <a:buSzPct val="100000"/>
              <a:buFont typeface="Arial" panose="020B0604020202020204" pitchFamily="34" charset="0"/>
              <a:buChar char="•"/>
            </a:pPr>
            <a:r>
              <a:rPr lang="en-GB" sz="1200" dirty="0">
                <a:solidFill>
                  <a:srgbClr val="FF0000"/>
                </a:solidFill>
                <a:highlight>
                  <a:srgbClr val="FFFFFF"/>
                </a:highlight>
                <a:latin typeface="+mn-lt"/>
              </a:rPr>
              <a:t>But not!</a:t>
            </a:r>
          </a:p>
          <a:p>
            <a:pPr marL="140494" lvl="0" algn="l" rtl="0">
              <a:lnSpc>
                <a:spcPct val="115000"/>
              </a:lnSpc>
              <a:spcBef>
                <a:spcPts val="0"/>
              </a:spcBef>
              <a:spcAft>
                <a:spcPts val="0"/>
              </a:spcAft>
              <a:buClr>
                <a:srgbClr val="20124D"/>
              </a:buClr>
              <a:buSzPct val="100000"/>
            </a:pPr>
            <a:endParaRPr lang="en-GB" sz="1400" dirty="0">
              <a:solidFill>
                <a:srgbClr val="20124D"/>
              </a:solidFill>
              <a:highlight>
                <a:srgbClr val="FFFFFF"/>
              </a:highlight>
              <a:latin typeface="Roboto"/>
              <a:ea typeface="Roboto"/>
              <a:cs typeface="Roboto"/>
              <a:sym typeface="Roboto"/>
            </a:endParaRPr>
          </a:p>
        </p:txBody>
      </p:sp>
      <p:sp>
        <p:nvSpPr>
          <p:cNvPr id="20" name="TextBox 19">
            <a:extLst>
              <a:ext uri="{FF2B5EF4-FFF2-40B4-BE49-F238E27FC236}">
                <a16:creationId xmlns:a16="http://schemas.microsoft.com/office/drawing/2014/main" id="{B88EDC28-4D83-5EA6-0351-B3FF36D5BF4E}"/>
              </a:ext>
            </a:extLst>
          </p:cNvPr>
          <p:cNvSpPr txBox="1"/>
          <p:nvPr/>
        </p:nvSpPr>
        <p:spPr>
          <a:xfrm>
            <a:off x="7362968" y="4628046"/>
            <a:ext cx="1787924" cy="238014"/>
          </a:xfrm>
          <a:prstGeom prst="rect">
            <a:avLst/>
          </a:prstGeom>
          <a:noFill/>
        </p:spPr>
        <p:txBody>
          <a:bodyPr wrap="square">
            <a:spAutoFit/>
          </a:bodyPr>
          <a:lstStyle/>
          <a:p>
            <a:pPr marL="0" lvl="0" indent="0" algn="l" rtl="0">
              <a:lnSpc>
                <a:spcPct val="115000"/>
              </a:lnSpc>
              <a:spcBef>
                <a:spcPts val="1200"/>
              </a:spcBef>
              <a:spcAft>
                <a:spcPts val="1200"/>
              </a:spcAft>
              <a:buNone/>
            </a:pPr>
            <a:r>
              <a:rPr lang="en-GB" sz="900" dirty="0">
                <a:solidFill>
                  <a:srgbClr val="20124D"/>
                </a:solidFill>
              </a:rPr>
              <a:t>Head-map produced by XAIs.</a:t>
            </a:r>
          </a:p>
        </p:txBody>
      </p:sp>
      <p:pic>
        <p:nvPicPr>
          <p:cNvPr id="22" name="Picture 21" descr="A picture containing text, indoor&#10;&#10;Description automatically generated">
            <a:extLst>
              <a:ext uri="{FF2B5EF4-FFF2-40B4-BE49-F238E27FC236}">
                <a16:creationId xmlns:a16="http://schemas.microsoft.com/office/drawing/2014/main" id="{181A0EAF-B2BE-3B5C-F057-0F56B7D44214}"/>
              </a:ext>
            </a:extLst>
          </p:cNvPr>
          <p:cNvPicPr>
            <a:picLocks noChangeAspect="1"/>
          </p:cNvPicPr>
          <p:nvPr/>
        </p:nvPicPr>
        <p:blipFill>
          <a:blip r:embed="rId6"/>
          <a:stretch>
            <a:fillRect/>
          </a:stretch>
        </p:blipFill>
        <p:spPr>
          <a:xfrm>
            <a:off x="543419" y="3439586"/>
            <a:ext cx="3385691" cy="1009172"/>
          </a:xfrm>
          <a:prstGeom prst="rect">
            <a:avLst/>
          </a:prstGeom>
        </p:spPr>
      </p:pic>
      <p:sp>
        <p:nvSpPr>
          <p:cNvPr id="23" name="TextBox 22">
            <a:extLst>
              <a:ext uri="{FF2B5EF4-FFF2-40B4-BE49-F238E27FC236}">
                <a16:creationId xmlns:a16="http://schemas.microsoft.com/office/drawing/2014/main" id="{57BEEBB2-4CEA-15F1-0E1F-5E4FE9952974}"/>
              </a:ext>
            </a:extLst>
          </p:cNvPr>
          <p:cNvSpPr txBox="1"/>
          <p:nvPr/>
        </p:nvSpPr>
        <p:spPr>
          <a:xfrm>
            <a:off x="855262" y="4628046"/>
            <a:ext cx="3098041" cy="238014"/>
          </a:xfrm>
          <a:prstGeom prst="rect">
            <a:avLst/>
          </a:prstGeom>
          <a:noFill/>
        </p:spPr>
        <p:txBody>
          <a:bodyPr wrap="square">
            <a:spAutoFit/>
          </a:bodyPr>
          <a:lstStyle/>
          <a:p>
            <a:pPr marL="0" lvl="0" indent="0" algn="l" rtl="0">
              <a:lnSpc>
                <a:spcPct val="115000"/>
              </a:lnSpc>
              <a:spcBef>
                <a:spcPts val="1200"/>
              </a:spcBef>
              <a:spcAft>
                <a:spcPts val="1200"/>
              </a:spcAft>
              <a:buNone/>
            </a:pPr>
            <a:r>
              <a:rPr lang="en-GB" sz="900" dirty="0">
                <a:solidFill>
                  <a:srgbClr val="20124D"/>
                </a:solidFill>
              </a:rPr>
              <a:t>Spine X-ray scans with radiologists’ annotations</a:t>
            </a:r>
          </a:p>
        </p:txBody>
      </p:sp>
    </p:spTree>
    <p:extLst>
      <p:ext uri="{BB962C8B-B14F-4D97-AF65-F5344CB8AC3E}">
        <p14:creationId xmlns:p14="http://schemas.microsoft.com/office/powerpoint/2010/main" val="2996434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351925" y="1298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b="1" dirty="0">
                <a:solidFill>
                  <a:srgbClr val="20124D"/>
                </a:solidFill>
                <a:latin typeface="Calibri"/>
                <a:ea typeface="Calibri"/>
                <a:cs typeface="Calibri"/>
                <a:sym typeface="Calibri"/>
              </a:rPr>
              <a:t>The future of AI in medical imaging research</a:t>
            </a:r>
            <a:endParaRPr dirty="0">
              <a:solidFill>
                <a:srgbClr val="20124D"/>
              </a:solidFill>
              <a:latin typeface="Calibri"/>
              <a:ea typeface="Calibri"/>
              <a:cs typeface="Calibri"/>
              <a:sym typeface="Calibri"/>
            </a:endParaRPr>
          </a:p>
        </p:txBody>
      </p:sp>
      <p:sp>
        <p:nvSpPr>
          <p:cNvPr id="214" name="Google Shape;214;p26"/>
          <p:cNvSpPr txBox="1">
            <a:spLocks noGrp="1"/>
          </p:cNvSpPr>
          <p:nvPr>
            <p:ph type="body" idx="1"/>
          </p:nvPr>
        </p:nvSpPr>
        <p:spPr>
          <a:xfrm>
            <a:off x="409075" y="744650"/>
            <a:ext cx="8670600" cy="373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u="sng" dirty="0">
                <a:solidFill>
                  <a:srgbClr val="FF0000"/>
                </a:solidFill>
              </a:rPr>
              <a:t>Key question</a:t>
            </a:r>
            <a:r>
              <a:rPr lang="en" sz="1500" dirty="0">
                <a:solidFill>
                  <a:srgbClr val="FF0000"/>
                </a:solidFill>
              </a:rPr>
              <a:t>: </a:t>
            </a:r>
            <a:r>
              <a:rPr lang="en" sz="1500" b="1" dirty="0">
                <a:solidFill>
                  <a:srgbClr val="FF0000"/>
                </a:solidFill>
              </a:rPr>
              <a:t>How to automate medical decision-making tasks to improve patient outcomes?</a:t>
            </a:r>
          </a:p>
          <a:p>
            <a:pPr marL="0" lvl="0" indent="0" algn="l" rtl="0">
              <a:spcBef>
                <a:spcPts val="0"/>
              </a:spcBef>
              <a:spcAft>
                <a:spcPts val="0"/>
              </a:spcAft>
              <a:buNone/>
            </a:pPr>
            <a:endParaRPr lang="en" sz="1500" b="1" dirty="0">
              <a:solidFill>
                <a:srgbClr val="FF0000"/>
              </a:solidFill>
            </a:endParaRPr>
          </a:p>
          <a:p>
            <a:pPr marL="0" lvl="0" indent="0" algn="l" rtl="0">
              <a:spcBef>
                <a:spcPts val="0"/>
              </a:spcBef>
              <a:spcAft>
                <a:spcPts val="0"/>
              </a:spcAft>
              <a:buNone/>
            </a:pPr>
            <a:r>
              <a:rPr lang="en" sz="1500" b="1" dirty="0">
                <a:solidFill>
                  <a:srgbClr val="20124D"/>
                </a:solidFill>
              </a:rPr>
              <a:t>  1.  Open-benchmark datasets</a:t>
            </a:r>
            <a:endParaRPr sz="1500" b="1" dirty="0">
              <a:solidFill>
                <a:srgbClr val="20124D"/>
              </a:solidFill>
            </a:endParaRPr>
          </a:p>
          <a:p>
            <a:pPr marL="876300" lvl="0" indent="-285750" algn="l" rtl="0">
              <a:spcBef>
                <a:spcPts val="0"/>
              </a:spcBef>
              <a:spcAft>
                <a:spcPts val="0"/>
              </a:spcAft>
              <a:buClr>
                <a:srgbClr val="20124D"/>
              </a:buClr>
              <a:buSzPts val="1500"/>
              <a:buFont typeface="Arial" panose="020B0604020202020204" pitchFamily="34" charset="0"/>
              <a:buChar char="•"/>
            </a:pPr>
            <a:r>
              <a:rPr lang="en" sz="1500" dirty="0">
                <a:solidFill>
                  <a:srgbClr val="20124D"/>
                </a:solidFill>
              </a:rPr>
              <a:t>Collect and normalize data, high-quality data</a:t>
            </a:r>
          </a:p>
          <a:p>
            <a:pPr marL="876300" lvl="0" indent="-285750" algn="l" rtl="0">
              <a:spcBef>
                <a:spcPts val="0"/>
              </a:spcBef>
              <a:spcAft>
                <a:spcPts val="0"/>
              </a:spcAft>
              <a:buClr>
                <a:srgbClr val="20124D"/>
              </a:buClr>
              <a:buSzPts val="1500"/>
              <a:buFont typeface="Arial" panose="020B0604020202020204" pitchFamily="34" charset="0"/>
              <a:buChar char="•"/>
            </a:pPr>
            <a:r>
              <a:rPr lang="en" sz="1500" dirty="0">
                <a:solidFill>
                  <a:srgbClr val="20124D"/>
                </a:solidFill>
              </a:rPr>
              <a:t>Private data to public data</a:t>
            </a:r>
          </a:p>
          <a:p>
            <a:pPr marL="133350" lvl="0" indent="0" algn="l" rtl="0">
              <a:spcBef>
                <a:spcPts val="0"/>
              </a:spcBef>
              <a:spcAft>
                <a:spcPts val="0"/>
              </a:spcAft>
              <a:buClr>
                <a:srgbClr val="20124D"/>
              </a:buClr>
              <a:buSzPts val="1500"/>
              <a:buNone/>
            </a:pPr>
            <a:endParaRPr lang="en" sz="1500" b="1" dirty="0">
              <a:solidFill>
                <a:srgbClr val="20124D"/>
              </a:solidFill>
            </a:endParaRPr>
          </a:p>
          <a:p>
            <a:pPr marL="133350" lvl="0" indent="0" algn="l" rtl="0">
              <a:spcBef>
                <a:spcPts val="0"/>
              </a:spcBef>
              <a:spcAft>
                <a:spcPts val="0"/>
              </a:spcAft>
              <a:buClr>
                <a:srgbClr val="20124D"/>
              </a:buClr>
              <a:buSzPts val="1500"/>
              <a:buNone/>
            </a:pPr>
            <a:r>
              <a:rPr lang="en" sz="1500" b="1" dirty="0">
                <a:solidFill>
                  <a:srgbClr val="20124D"/>
                </a:solidFill>
              </a:rPr>
              <a:t>2.  Label-efficient Medical AI</a:t>
            </a:r>
            <a:endParaRPr sz="1500" b="1" dirty="0">
              <a:solidFill>
                <a:srgbClr val="20124D"/>
              </a:solidFill>
            </a:endParaRPr>
          </a:p>
          <a:p>
            <a:pPr marL="876300" lvl="0" indent="-285750" algn="l" rtl="0">
              <a:spcBef>
                <a:spcPts val="0"/>
              </a:spcBef>
              <a:spcAft>
                <a:spcPts val="0"/>
              </a:spcAft>
              <a:buClr>
                <a:srgbClr val="20124D"/>
              </a:buClr>
              <a:buSzPts val="1500"/>
              <a:buFont typeface="Arial" panose="020B0604020202020204" pitchFamily="34" charset="0"/>
              <a:buChar char="•"/>
            </a:pPr>
            <a:r>
              <a:rPr lang="en" sz="1500" dirty="0">
                <a:solidFill>
                  <a:srgbClr val="20124D"/>
                </a:solidFill>
              </a:rPr>
              <a:t>Switching from label-intensive to label-efficient </a:t>
            </a:r>
          </a:p>
          <a:p>
            <a:pPr marL="876300" lvl="0" indent="-285750" algn="l" rtl="0">
              <a:spcBef>
                <a:spcPts val="0"/>
              </a:spcBef>
              <a:spcAft>
                <a:spcPts val="0"/>
              </a:spcAft>
              <a:buClr>
                <a:srgbClr val="20124D"/>
              </a:buClr>
              <a:buSzPts val="1500"/>
              <a:buFont typeface="Arial" panose="020B0604020202020204" pitchFamily="34" charset="0"/>
              <a:buChar char="•"/>
            </a:pPr>
            <a:r>
              <a:rPr lang="en" sz="1500" dirty="0">
                <a:solidFill>
                  <a:srgbClr val="20124D"/>
                </a:solidFill>
              </a:rPr>
              <a:t>E.g. self-supervised &amp; multimodal learning </a:t>
            </a:r>
          </a:p>
          <a:p>
            <a:pPr marL="133350" lvl="0" indent="0" algn="l" rtl="0">
              <a:spcBef>
                <a:spcPts val="0"/>
              </a:spcBef>
              <a:spcAft>
                <a:spcPts val="0"/>
              </a:spcAft>
              <a:buClr>
                <a:srgbClr val="20124D"/>
              </a:buClr>
              <a:buSzPts val="1500"/>
              <a:buNone/>
            </a:pPr>
            <a:endParaRPr lang="en" sz="1500" dirty="0">
              <a:solidFill>
                <a:srgbClr val="20124D"/>
              </a:solidFill>
            </a:endParaRPr>
          </a:p>
          <a:p>
            <a:pPr marL="133350" lvl="0" indent="0" algn="l" rtl="0">
              <a:spcBef>
                <a:spcPts val="0"/>
              </a:spcBef>
              <a:spcAft>
                <a:spcPts val="0"/>
              </a:spcAft>
              <a:buClr>
                <a:srgbClr val="20124D"/>
              </a:buClr>
              <a:buSzPts val="1500"/>
              <a:buNone/>
            </a:pPr>
            <a:r>
              <a:rPr lang="en" sz="1500" b="1" dirty="0">
                <a:solidFill>
                  <a:srgbClr val="20124D"/>
                </a:solidFill>
              </a:rPr>
              <a:t>3.  Clinician-AI collaboration</a:t>
            </a:r>
            <a:endParaRPr sz="1500" b="1" dirty="0">
              <a:solidFill>
                <a:srgbClr val="20124D"/>
              </a:solidFill>
            </a:endParaRPr>
          </a:p>
          <a:p>
            <a:pPr marL="876300" lvl="0" indent="-285750" algn="l" rtl="0">
              <a:spcBef>
                <a:spcPts val="0"/>
              </a:spcBef>
              <a:spcAft>
                <a:spcPts val="0"/>
              </a:spcAft>
              <a:buClr>
                <a:srgbClr val="20124D"/>
              </a:buClr>
              <a:buSzPts val="1500"/>
              <a:buFont typeface="Arial" panose="020B0604020202020204" pitchFamily="34" charset="0"/>
              <a:buChar char="•"/>
            </a:pPr>
            <a:r>
              <a:rPr lang="en" sz="1500" dirty="0">
                <a:solidFill>
                  <a:srgbClr val="20124D"/>
                </a:solidFill>
              </a:rPr>
              <a:t>Clinician → Clinician + AI</a:t>
            </a:r>
            <a:endParaRPr sz="1500" dirty="0">
              <a:solidFill>
                <a:srgbClr val="20124D"/>
              </a:solidFill>
            </a:endParaRPr>
          </a:p>
          <a:p>
            <a:pPr marL="1371600" lvl="0" indent="0" algn="l" rtl="0">
              <a:spcBef>
                <a:spcPts val="1200"/>
              </a:spcBef>
              <a:spcAft>
                <a:spcPts val="1200"/>
              </a:spcAft>
              <a:buNone/>
            </a:pPr>
            <a:endParaRPr sz="1500" dirty="0">
              <a:solidFill>
                <a:srgbClr val="20124D"/>
              </a:solidFill>
            </a:endParaRPr>
          </a:p>
        </p:txBody>
      </p:sp>
      <p:pic>
        <p:nvPicPr>
          <p:cNvPr id="215" name="Google Shape;215;p26"/>
          <p:cNvPicPr preferRelativeResize="0"/>
          <p:nvPr/>
        </p:nvPicPr>
        <p:blipFill>
          <a:blip r:embed="rId3">
            <a:alphaModFix/>
          </a:blip>
          <a:stretch>
            <a:fillRect/>
          </a:stretch>
        </p:blipFill>
        <p:spPr>
          <a:xfrm>
            <a:off x="5736475" y="1126725"/>
            <a:ext cx="2945925" cy="2890050"/>
          </a:xfrm>
          <a:prstGeom prst="rect">
            <a:avLst/>
          </a:prstGeom>
          <a:noFill/>
          <a:ln>
            <a:noFill/>
          </a:ln>
        </p:spPr>
      </p:pic>
      <p:sp>
        <p:nvSpPr>
          <p:cNvPr id="216" name="Google Shape;216;p26"/>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13</a:t>
            </a:r>
            <a:endParaRPr sz="1400">
              <a:solidFill>
                <a:schemeClr val="lt1"/>
              </a:solidFill>
              <a:latin typeface="Calibri"/>
              <a:ea typeface="Calibri"/>
              <a:cs typeface="Calibri"/>
              <a:sym typeface="Calibri"/>
            </a:endParaRPr>
          </a:p>
        </p:txBody>
      </p:sp>
      <p:sp>
        <p:nvSpPr>
          <p:cNvPr id="218" name="Google Shape;218;p26"/>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9" name="Google Shape;219;p26"/>
          <p:cNvSpPr txBox="1"/>
          <p:nvPr/>
        </p:nvSpPr>
        <p:spPr>
          <a:xfrm>
            <a:off x="5749500" y="4064875"/>
            <a:ext cx="294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20124D"/>
                </a:solidFill>
              </a:rPr>
              <a:t>                  Sourced from </a:t>
            </a:r>
            <a:r>
              <a:rPr lang="en" sz="1100" u="sng">
                <a:solidFill>
                  <a:schemeClr val="hlink"/>
                </a:solidFill>
                <a:hlinkClick r:id="rId4"/>
              </a:rPr>
              <a:t>Rajpurkar Lab</a:t>
            </a:r>
            <a:endParaRPr sz="1100">
              <a:solidFill>
                <a:srgbClr val="20124D"/>
              </a:solidFill>
            </a:endParaRPr>
          </a:p>
        </p:txBody>
      </p:sp>
      <p:pic>
        <p:nvPicPr>
          <p:cNvPr id="2" name="Google Shape;90;p16">
            <a:extLst>
              <a:ext uri="{FF2B5EF4-FFF2-40B4-BE49-F238E27FC236}">
                <a16:creationId xmlns:a16="http://schemas.microsoft.com/office/drawing/2014/main" id="{9A90C1CD-E955-01CF-3300-ACAA34138F66}"/>
              </a:ext>
            </a:extLst>
          </p:cNvPr>
          <p:cNvPicPr preferRelativeResize="0"/>
          <p:nvPr/>
        </p:nvPicPr>
        <p:blipFill>
          <a:blip r:embed="rId5">
            <a:alphaModFix/>
          </a:blip>
          <a:stretch>
            <a:fillRect/>
          </a:stretch>
        </p:blipFill>
        <p:spPr>
          <a:xfrm>
            <a:off x="7199194" y="109207"/>
            <a:ext cx="1871018" cy="458634"/>
          </a:xfrm>
          <a:prstGeom prst="rect">
            <a:avLst/>
          </a:prstGeom>
          <a:noFill/>
          <a:ln>
            <a:noFill/>
          </a:ln>
        </p:spPr>
      </p:pic>
      <p:cxnSp>
        <p:nvCxnSpPr>
          <p:cNvPr id="3" name="Google Shape;85;p16">
            <a:extLst>
              <a:ext uri="{FF2B5EF4-FFF2-40B4-BE49-F238E27FC236}">
                <a16:creationId xmlns:a16="http://schemas.microsoft.com/office/drawing/2014/main" id="{165B3A68-B187-18F4-9914-4391F2326778}"/>
              </a:ext>
            </a:extLst>
          </p:cNvPr>
          <p:cNvCxnSpPr>
            <a:cxnSpLocks/>
          </p:cNvCxnSpPr>
          <p:nvPr/>
        </p:nvCxnSpPr>
        <p:spPr>
          <a:xfrm>
            <a:off x="457200" y="728663"/>
            <a:ext cx="8491921" cy="0"/>
          </a:xfrm>
          <a:prstGeom prst="straightConnector1">
            <a:avLst/>
          </a:prstGeom>
          <a:noFill/>
          <a:ln w="25400" cap="flat" cmpd="sng">
            <a:solidFill>
              <a:srgbClr val="123F6D"/>
            </a:solidFill>
            <a:prstDash val="solid"/>
            <a:miter lim="800000"/>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7"/>
          <p:cNvSpPr txBox="1">
            <a:spLocks noGrp="1"/>
          </p:cNvSpPr>
          <p:nvPr>
            <p:ph type="body" idx="1"/>
          </p:nvPr>
        </p:nvSpPr>
        <p:spPr>
          <a:xfrm>
            <a:off x="434250" y="7031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dirty="0">
                <a:solidFill>
                  <a:srgbClr val="FF0000"/>
                </a:solidFill>
              </a:rPr>
              <a:t>Shifting machine learning for healthcare from development to deployment and from models to data</a:t>
            </a:r>
            <a:endParaRPr sz="1500" b="1" dirty="0">
              <a:solidFill>
                <a:srgbClr val="FF0000"/>
              </a:solidFill>
            </a:endParaRPr>
          </a:p>
          <a:p>
            <a:pPr marL="0" lvl="0" indent="0" algn="l" rtl="0">
              <a:spcBef>
                <a:spcPts val="1200"/>
              </a:spcBef>
              <a:spcAft>
                <a:spcPts val="0"/>
              </a:spcAft>
              <a:buClr>
                <a:schemeClr val="dk1"/>
              </a:buClr>
              <a:buSzPts val="1100"/>
              <a:buFont typeface="Arial"/>
              <a:buNone/>
            </a:pPr>
            <a:r>
              <a:rPr lang="en" sz="1500" b="1" dirty="0">
                <a:solidFill>
                  <a:srgbClr val="20124D"/>
                </a:solidFill>
              </a:rPr>
              <a:t>Key strategies:</a:t>
            </a:r>
            <a:endParaRPr sz="1500" b="1" dirty="0">
              <a:solidFill>
                <a:srgbClr val="20124D"/>
              </a:solidFill>
            </a:endParaRPr>
          </a:p>
          <a:p>
            <a:pPr marL="457200" lvl="0" indent="-323850" algn="l" rtl="0">
              <a:spcBef>
                <a:spcPts val="1200"/>
              </a:spcBef>
              <a:spcAft>
                <a:spcPts val="0"/>
              </a:spcAft>
              <a:buClr>
                <a:srgbClr val="20124D"/>
              </a:buClr>
              <a:buSzPts val="1500"/>
              <a:buChar char="●"/>
            </a:pPr>
            <a:r>
              <a:rPr lang="en" sz="1500" dirty="0">
                <a:solidFill>
                  <a:srgbClr val="20124D"/>
                </a:solidFill>
              </a:rPr>
              <a:t>Moving from </a:t>
            </a:r>
            <a:r>
              <a:rPr lang="en" sz="1500" b="1" dirty="0">
                <a:solidFill>
                  <a:srgbClr val="20124D"/>
                </a:solidFill>
              </a:rPr>
              <a:t>model development</a:t>
            </a:r>
            <a:r>
              <a:rPr lang="en" sz="1500" dirty="0">
                <a:solidFill>
                  <a:srgbClr val="20124D"/>
                </a:solidFill>
              </a:rPr>
              <a:t> to </a:t>
            </a:r>
            <a:r>
              <a:rPr lang="en" sz="1500" b="1" dirty="0">
                <a:solidFill>
                  <a:srgbClr val="20124D"/>
                </a:solidFill>
              </a:rPr>
              <a:t>model deployment</a:t>
            </a:r>
            <a:r>
              <a:rPr lang="en" sz="1500" dirty="0">
                <a:solidFill>
                  <a:srgbClr val="20124D"/>
                </a:solidFill>
              </a:rPr>
              <a:t>.</a:t>
            </a:r>
            <a:endParaRPr sz="1500" dirty="0">
              <a:solidFill>
                <a:srgbClr val="20124D"/>
              </a:solidFill>
            </a:endParaRPr>
          </a:p>
          <a:p>
            <a:pPr marL="457200" lvl="0" indent="-323850" algn="l" rtl="0">
              <a:spcBef>
                <a:spcPts val="0"/>
              </a:spcBef>
              <a:spcAft>
                <a:spcPts val="0"/>
              </a:spcAft>
              <a:buClr>
                <a:srgbClr val="20124D"/>
              </a:buClr>
              <a:buSzPts val="1500"/>
              <a:buChar char="●"/>
            </a:pPr>
            <a:r>
              <a:rPr lang="en" sz="1500" b="1" dirty="0">
                <a:solidFill>
                  <a:srgbClr val="20124D"/>
                </a:solidFill>
              </a:rPr>
              <a:t>Data</a:t>
            </a:r>
            <a:r>
              <a:rPr lang="en" sz="1500" dirty="0">
                <a:solidFill>
                  <a:srgbClr val="20124D"/>
                </a:solidFill>
              </a:rPr>
              <a:t> plays a central role (Data-Centric).</a:t>
            </a:r>
            <a:endParaRPr sz="1500" dirty="0">
              <a:solidFill>
                <a:srgbClr val="20124D"/>
              </a:solidFill>
            </a:endParaRPr>
          </a:p>
          <a:p>
            <a:pPr marL="457200" lvl="0" indent="-323850" algn="l" rtl="0">
              <a:spcBef>
                <a:spcPts val="0"/>
              </a:spcBef>
              <a:spcAft>
                <a:spcPts val="0"/>
              </a:spcAft>
              <a:buClr>
                <a:srgbClr val="20124D"/>
              </a:buClr>
              <a:buSzPts val="1500"/>
              <a:buChar char="●"/>
            </a:pPr>
            <a:r>
              <a:rPr lang="en" sz="1500" b="1" dirty="0">
                <a:solidFill>
                  <a:srgbClr val="20124D"/>
                </a:solidFill>
              </a:rPr>
              <a:t>Deep generative models</a:t>
            </a:r>
            <a:r>
              <a:rPr lang="en" sz="1500" dirty="0">
                <a:solidFill>
                  <a:srgbClr val="20124D"/>
                </a:solidFill>
              </a:rPr>
              <a:t> and </a:t>
            </a:r>
            <a:r>
              <a:rPr lang="en" sz="1500" b="1" dirty="0">
                <a:solidFill>
                  <a:srgbClr val="20124D"/>
                </a:solidFill>
              </a:rPr>
              <a:t>federated learning</a:t>
            </a:r>
            <a:r>
              <a:rPr lang="en" sz="1500" dirty="0">
                <a:solidFill>
                  <a:srgbClr val="20124D"/>
                </a:solidFill>
              </a:rPr>
              <a:t> as strategies to augment datasets for improved model performance and anonymize patient data.</a:t>
            </a:r>
            <a:endParaRPr sz="1500" dirty="0">
              <a:solidFill>
                <a:srgbClr val="20124D"/>
              </a:solidFill>
            </a:endParaRPr>
          </a:p>
          <a:p>
            <a:pPr marL="457200" lvl="0" indent="-323850" algn="l" rtl="0">
              <a:spcBef>
                <a:spcPts val="0"/>
              </a:spcBef>
              <a:spcAft>
                <a:spcPts val="0"/>
              </a:spcAft>
              <a:buClr>
                <a:srgbClr val="20124D"/>
              </a:buClr>
              <a:buSzPts val="1500"/>
              <a:buChar char="●"/>
            </a:pPr>
            <a:r>
              <a:rPr lang="en" sz="1500" dirty="0">
                <a:solidFill>
                  <a:srgbClr val="20124D"/>
                </a:solidFill>
              </a:rPr>
              <a:t>The use of the more recent </a:t>
            </a:r>
            <a:r>
              <a:rPr lang="en" sz="1500" b="1" dirty="0">
                <a:solidFill>
                  <a:srgbClr val="20124D"/>
                </a:solidFill>
              </a:rPr>
              <a:t>transformer models</a:t>
            </a:r>
            <a:r>
              <a:rPr lang="en" sz="1500" dirty="0">
                <a:solidFill>
                  <a:srgbClr val="20124D"/>
                </a:solidFill>
              </a:rPr>
              <a:t> for handling larger datasets and enhancing the modeling of </a:t>
            </a:r>
            <a:r>
              <a:rPr lang="en" sz="1500" b="1" dirty="0">
                <a:solidFill>
                  <a:srgbClr val="20124D"/>
                </a:solidFill>
              </a:rPr>
              <a:t>clinical text</a:t>
            </a:r>
            <a:r>
              <a:rPr lang="en" sz="1500" dirty="0">
                <a:solidFill>
                  <a:srgbClr val="20124D"/>
                </a:solidFill>
              </a:rPr>
              <a:t>. </a:t>
            </a:r>
            <a:endParaRPr sz="1500" dirty="0">
              <a:solidFill>
                <a:srgbClr val="20124D"/>
              </a:solidFill>
            </a:endParaRPr>
          </a:p>
          <a:p>
            <a:pPr marL="0" lvl="0" indent="0" algn="l" rtl="0">
              <a:spcBef>
                <a:spcPts val="0"/>
              </a:spcBef>
              <a:spcAft>
                <a:spcPts val="1200"/>
              </a:spcAft>
              <a:buNone/>
            </a:pPr>
            <a:endParaRPr sz="1500" dirty="0"/>
          </a:p>
        </p:txBody>
      </p:sp>
      <p:sp>
        <p:nvSpPr>
          <p:cNvPr id="225" name="Google Shape;225;p27"/>
          <p:cNvSpPr txBox="1">
            <a:spLocks noGrp="1"/>
          </p:cNvSpPr>
          <p:nvPr>
            <p:ph type="title"/>
          </p:nvPr>
        </p:nvSpPr>
        <p:spPr>
          <a:xfrm>
            <a:off x="373875" y="69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b="1">
                <a:solidFill>
                  <a:srgbClr val="20124D"/>
                </a:solidFill>
                <a:latin typeface="Calibri"/>
                <a:ea typeface="Calibri"/>
                <a:cs typeface="Calibri"/>
                <a:sym typeface="Calibri"/>
              </a:rPr>
              <a:t>The future of AI in medical imaging research</a:t>
            </a:r>
            <a:endParaRPr>
              <a:solidFill>
                <a:srgbClr val="20124D"/>
              </a:solidFill>
              <a:latin typeface="Calibri"/>
              <a:ea typeface="Calibri"/>
              <a:cs typeface="Calibri"/>
              <a:sym typeface="Calibri"/>
            </a:endParaRPr>
          </a:p>
        </p:txBody>
      </p:sp>
      <p:sp>
        <p:nvSpPr>
          <p:cNvPr id="226" name="Google Shape;226;p27"/>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14</a:t>
            </a:r>
            <a:endParaRPr sz="1400">
              <a:solidFill>
                <a:schemeClr val="lt1"/>
              </a:solidFill>
              <a:latin typeface="Calibri"/>
              <a:ea typeface="Calibri"/>
              <a:cs typeface="Calibri"/>
              <a:sym typeface="Calibri"/>
            </a:endParaRPr>
          </a:p>
        </p:txBody>
      </p:sp>
      <p:sp>
        <p:nvSpPr>
          <p:cNvPr id="227" name="Google Shape;227;p27"/>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4F585529-20C7-2DEF-F046-E9DBC83D8763}"/>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cxnSp>
        <p:nvCxnSpPr>
          <p:cNvPr id="3" name="Google Shape;167;p22">
            <a:extLst>
              <a:ext uri="{FF2B5EF4-FFF2-40B4-BE49-F238E27FC236}">
                <a16:creationId xmlns:a16="http://schemas.microsoft.com/office/drawing/2014/main" id="{EF21B46A-8C5D-D427-AAD5-51E80DB9C3AE}"/>
              </a:ext>
            </a:extLst>
          </p:cNvPr>
          <p:cNvCxnSpPr>
            <a:cxnSpLocks/>
          </p:cNvCxnSpPr>
          <p:nvPr/>
        </p:nvCxnSpPr>
        <p:spPr>
          <a:xfrm>
            <a:off x="504900" y="642325"/>
            <a:ext cx="8444221" cy="86338"/>
          </a:xfrm>
          <a:prstGeom prst="straightConnector1">
            <a:avLst/>
          </a:prstGeom>
          <a:noFill/>
          <a:ln w="25400" cap="flat" cmpd="sng">
            <a:solidFill>
              <a:srgbClr val="123F6D"/>
            </a:solidFill>
            <a:prstDash val="solid"/>
            <a:miter lim="800000"/>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272140" y="183995"/>
            <a:ext cx="8560160" cy="83373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b="1" dirty="0">
                <a:solidFill>
                  <a:srgbClr val="20124D"/>
                </a:solidFill>
                <a:latin typeface="Calibri"/>
                <a:ea typeface="Calibri"/>
                <a:cs typeface="Calibri"/>
                <a:sym typeface="Calibri"/>
              </a:rPr>
              <a:t>The future of AI in medical imaging research</a:t>
            </a:r>
            <a:endParaRPr sz="2000" dirty="0">
              <a:latin typeface="Calibri"/>
              <a:ea typeface="Calibri"/>
              <a:cs typeface="Calibri"/>
              <a:sym typeface="Calibri"/>
            </a:endParaRPr>
          </a:p>
        </p:txBody>
      </p:sp>
      <p:sp>
        <p:nvSpPr>
          <p:cNvPr id="234" name="Google Shape;234;p28"/>
          <p:cNvSpPr txBox="1">
            <a:spLocks noGrp="1"/>
          </p:cNvSpPr>
          <p:nvPr>
            <p:ph type="body" idx="1"/>
          </p:nvPr>
        </p:nvSpPr>
        <p:spPr>
          <a:xfrm>
            <a:off x="311700" y="892098"/>
            <a:ext cx="8520600" cy="3676777"/>
          </a:xfrm>
          <a:prstGeom prst="rect">
            <a:avLst/>
          </a:prstGeom>
        </p:spPr>
        <p:txBody>
          <a:bodyPr spcFirstLastPara="1" wrap="square" lIns="91425" tIns="91425" rIns="91425" bIns="91425" anchor="t" anchorCtr="0">
            <a:normAutofit fontScale="92500" lnSpcReduction="20000"/>
          </a:bodyPr>
          <a:lstStyle/>
          <a:p>
            <a:pPr marL="133350" lvl="0" indent="0" algn="ctr" rtl="0">
              <a:spcBef>
                <a:spcPts val="0"/>
              </a:spcBef>
              <a:spcAft>
                <a:spcPts val="0"/>
              </a:spcAft>
              <a:buClr>
                <a:srgbClr val="20124D"/>
              </a:buClr>
              <a:buSzPts val="1500"/>
              <a:buNone/>
            </a:pPr>
            <a:r>
              <a:rPr lang="en" sz="1900" b="1" dirty="0">
                <a:solidFill>
                  <a:srgbClr val="FF0000"/>
                </a:solidFill>
              </a:rPr>
              <a:t>Multimodal medical AI</a:t>
            </a:r>
          </a:p>
          <a:p>
            <a:pPr marL="133350" lvl="0" indent="0" algn="l" rtl="0">
              <a:spcBef>
                <a:spcPts val="0"/>
              </a:spcBef>
              <a:spcAft>
                <a:spcPts val="0"/>
              </a:spcAft>
              <a:buClr>
                <a:srgbClr val="20124D"/>
              </a:buClr>
              <a:buSzPts val="1500"/>
              <a:buNone/>
            </a:pPr>
            <a:endParaRPr lang="en" sz="1500" dirty="0">
              <a:solidFill>
                <a:srgbClr val="20124D"/>
              </a:solidFill>
            </a:endParaRPr>
          </a:p>
          <a:p>
            <a:pPr marL="457200" lvl="0" indent="-323850" algn="l" rtl="0">
              <a:spcBef>
                <a:spcPts val="0"/>
              </a:spcBef>
              <a:spcAft>
                <a:spcPts val="0"/>
              </a:spcAft>
              <a:buClr>
                <a:srgbClr val="20124D"/>
              </a:buClr>
              <a:buSzPts val="1500"/>
              <a:buChar char="●"/>
            </a:pPr>
            <a:r>
              <a:rPr lang="en" sz="1500" dirty="0">
                <a:solidFill>
                  <a:srgbClr val="20124D"/>
                </a:solidFill>
              </a:rPr>
              <a:t>Most of the current applications of AI in Medicine have addressed narrowly defined tasks using </a:t>
            </a:r>
            <a:r>
              <a:rPr lang="en" sz="1500" b="1" dirty="0">
                <a:solidFill>
                  <a:srgbClr val="20124D"/>
                </a:solidFill>
              </a:rPr>
              <a:t>one data modality</a:t>
            </a:r>
            <a:r>
              <a:rPr lang="en" sz="1500" dirty="0">
                <a:solidFill>
                  <a:srgbClr val="20124D"/>
                </a:solidFill>
              </a:rPr>
              <a:t>.</a:t>
            </a:r>
          </a:p>
          <a:p>
            <a:pPr marL="133350" lvl="0" indent="0" algn="l" rtl="0">
              <a:spcBef>
                <a:spcPts val="0"/>
              </a:spcBef>
              <a:spcAft>
                <a:spcPts val="0"/>
              </a:spcAft>
              <a:buClr>
                <a:srgbClr val="20124D"/>
              </a:buClr>
              <a:buSzPts val="1500"/>
              <a:buNone/>
            </a:pPr>
            <a:endParaRPr sz="1500" dirty="0">
              <a:solidFill>
                <a:srgbClr val="20124D"/>
              </a:solidFill>
            </a:endParaRPr>
          </a:p>
          <a:p>
            <a:pPr marL="457200" lvl="0" indent="-323850" algn="l" rtl="0">
              <a:spcBef>
                <a:spcPts val="0"/>
              </a:spcBef>
              <a:spcAft>
                <a:spcPts val="0"/>
              </a:spcAft>
              <a:buClr>
                <a:srgbClr val="20124D"/>
              </a:buClr>
              <a:buSzPts val="1500"/>
              <a:buChar char="●"/>
            </a:pPr>
            <a:r>
              <a:rPr lang="en" sz="1500" dirty="0">
                <a:solidFill>
                  <a:srgbClr val="20124D"/>
                </a:solidFill>
              </a:rPr>
              <a:t>In contrast, clinicians process data from </a:t>
            </a:r>
            <a:r>
              <a:rPr lang="en" sz="1500" b="1" dirty="0">
                <a:solidFill>
                  <a:srgbClr val="20124D"/>
                </a:solidFill>
              </a:rPr>
              <a:t>multiple sources and modalities</a:t>
            </a:r>
            <a:r>
              <a:rPr lang="en" sz="1500" dirty="0">
                <a:solidFill>
                  <a:srgbClr val="20124D"/>
                </a:solidFill>
              </a:rPr>
              <a:t> when diagnosing, making prognostic evaluations and deciding on treatment plans.</a:t>
            </a:r>
          </a:p>
          <a:p>
            <a:pPr marL="133350" lvl="0" indent="0" algn="l" rtl="0">
              <a:spcBef>
                <a:spcPts val="0"/>
              </a:spcBef>
              <a:spcAft>
                <a:spcPts val="0"/>
              </a:spcAft>
              <a:buClr>
                <a:srgbClr val="20124D"/>
              </a:buClr>
              <a:buSzPts val="1500"/>
              <a:buNone/>
            </a:pPr>
            <a:endParaRPr sz="1500" dirty="0">
              <a:solidFill>
                <a:srgbClr val="20124D"/>
              </a:solidFill>
            </a:endParaRPr>
          </a:p>
          <a:p>
            <a:pPr marL="457200" lvl="0" indent="-323850" algn="l" rtl="0">
              <a:spcBef>
                <a:spcPts val="0"/>
              </a:spcBef>
              <a:spcAft>
                <a:spcPts val="0"/>
              </a:spcAft>
              <a:buClr>
                <a:srgbClr val="20124D"/>
              </a:buClr>
              <a:buSzPts val="1500"/>
              <a:buChar char="●"/>
            </a:pPr>
            <a:r>
              <a:rPr lang="en" sz="1500" dirty="0">
                <a:solidFill>
                  <a:srgbClr val="20124D"/>
                </a:solidFill>
              </a:rPr>
              <a:t>AI assessments are typically </a:t>
            </a:r>
            <a:r>
              <a:rPr lang="en" sz="1500" b="1" dirty="0">
                <a:solidFill>
                  <a:srgbClr val="20124D"/>
                </a:solidFill>
              </a:rPr>
              <a:t>one-off snapshots</a:t>
            </a:r>
            <a:r>
              <a:rPr lang="en" sz="1500" dirty="0">
                <a:solidFill>
                  <a:srgbClr val="20124D"/>
                </a:solidFill>
              </a:rPr>
              <a:t>, based on a moment of time when the assessment is performed, and therefore not ‘seeing’ health as a continuous state. </a:t>
            </a:r>
          </a:p>
          <a:p>
            <a:pPr marL="133350" lvl="0" indent="0" algn="l" rtl="0">
              <a:spcBef>
                <a:spcPts val="0"/>
              </a:spcBef>
              <a:spcAft>
                <a:spcPts val="0"/>
              </a:spcAft>
              <a:buClr>
                <a:srgbClr val="20124D"/>
              </a:buClr>
              <a:buSzPts val="1500"/>
              <a:buNone/>
            </a:pPr>
            <a:endParaRPr sz="1500" dirty="0">
              <a:solidFill>
                <a:srgbClr val="20124D"/>
              </a:solidFill>
            </a:endParaRPr>
          </a:p>
          <a:p>
            <a:pPr marL="457200" lvl="0" indent="-323850" algn="l" rtl="0">
              <a:spcBef>
                <a:spcPts val="0"/>
              </a:spcBef>
              <a:spcAft>
                <a:spcPts val="0"/>
              </a:spcAft>
              <a:buClr>
                <a:srgbClr val="20124D"/>
              </a:buClr>
              <a:buSzPts val="1500"/>
              <a:buChar char="●"/>
            </a:pPr>
            <a:r>
              <a:rPr lang="en" sz="1500" b="1" dirty="0">
                <a:solidFill>
                  <a:srgbClr val="20124D"/>
                </a:solidFill>
              </a:rPr>
              <a:t>Multimodal</a:t>
            </a:r>
            <a:r>
              <a:rPr lang="en" sz="1500" dirty="0">
                <a:solidFill>
                  <a:srgbClr val="20124D"/>
                </a:solidFill>
              </a:rPr>
              <a:t> medical AI + </a:t>
            </a:r>
            <a:r>
              <a:rPr lang="en" sz="1500" b="1" dirty="0">
                <a:solidFill>
                  <a:srgbClr val="20124D"/>
                </a:solidFill>
              </a:rPr>
              <a:t>continuous data</a:t>
            </a:r>
            <a:r>
              <a:rPr lang="en" sz="1500" dirty="0">
                <a:solidFill>
                  <a:srgbClr val="20124D"/>
                </a:solidFill>
              </a:rPr>
              <a:t> unlocks key applications in healthcare.</a:t>
            </a:r>
            <a:endParaRPr sz="1019" dirty="0">
              <a:solidFill>
                <a:srgbClr val="20124D"/>
              </a:solidFill>
            </a:endParaRPr>
          </a:p>
          <a:p>
            <a:pPr marL="0" lvl="0" indent="0" algn="l" rtl="0">
              <a:spcBef>
                <a:spcPts val="1200"/>
              </a:spcBef>
              <a:spcAft>
                <a:spcPts val="0"/>
              </a:spcAft>
              <a:buNone/>
            </a:pPr>
            <a:endParaRPr sz="1119" dirty="0">
              <a:solidFill>
                <a:srgbClr val="20124D"/>
              </a:solidFill>
            </a:endParaRPr>
          </a:p>
          <a:p>
            <a:pPr marL="0" lvl="0" indent="0" algn="l" rtl="0">
              <a:spcBef>
                <a:spcPts val="1200"/>
              </a:spcBef>
              <a:spcAft>
                <a:spcPts val="1200"/>
              </a:spcAft>
              <a:buNone/>
            </a:pPr>
            <a:r>
              <a:rPr lang="en" sz="1119" dirty="0">
                <a:solidFill>
                  <a:srgbClr val="20124D"/>
                </a:solidFill>
              </a:rPr>
              <a:t>Acosta, J.N., Falcone, G.J., </a:t>
            </a:r>
            <a:r>
              <a:rPr lang="en" sz="1119" dirty="0" err="1">
                <a:solidFill>
                  <a:srgbClr val="20124D"/>
                </a:solidFill>
              </a:rPr>
              <a:t>Rajpurkar</a:t>
            </a:r>
            <a:r>
              <a:rPr lang="en" sz="1119" dirty="0">
                <a:solidFill>
                  <a:srgbClr val="20124D"/>
                </a:solidFill>
              </a:rPr>
              <a:t>, P. et al. Multimodal biomedical AI. Nat Med (2022). DOI: 10.1038/s41591-022-01981-2</a:t>
            </a:r>
            <a:endParaRPr sz="1119" dirty="0">
              <a:solidFill>
                <a:srgbClr val="20124D"/>
              </a:solidFill>
            </a:endParaRPr>
          </a:p>
        </p:txBody>
      </p:sp>
      <p:sp>
        <p:nvSpPr>
          <p:cNvPr id="235" name="Google Shape;23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236" name="Google Shape;236;p28"/>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8" name="Google Shape;238;p28"/>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15</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F81617EB-FCC0-1EBD-4C9B-0114D2C87091}"/>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cxnSp>
        <p:nvCxnSpPr>
          <p:cNvPr id="3" name="Google Shape;167;p22">
            <a:extLst>
              <a:ext uri="{FF2B5EF4-FFF2-40B4-BE49-F238E27FC236}">
                <a16:creationId xmlns:a16="http://schemas.microsoft.com/office/drawing/2014/main" id="{5EC9653D-B0A1-6BE6-E6EB-84397C5A72AF}"/>
              </a:ext>
            </a:extLst>
          </p:cNvPr>
          <p:cNvCxnSpPr>
            <a:cxnSpLocks/>
          </p:cNvCxnSpPr>
          <p:nvPr/>
        </p:nvCxnSpPr>
        <p:spPr>
          <a:xfrm>
            <a:off x="388961" y="656409"/>
            <a:ext cx="8560160" cy="72254"/>
          </a:xfrm>
          <a:prstGeom prst="straightConnector1">
            <a:avLst/>
          </a:prstGeom>
          <a:noFill/>
          <a:ln w="25400" cap="flat" cmpd="sng">
            <a:solidFill>
              <a:srgbClr val="123F6D"/>
            </a:solidFill>
            <a:prstDash val="solid"/>
            <a:miter lim="800000"/>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4" name="Google Shape;244;p29"/>
          <p:cNvSpPr txBox="1"/>
          <p:nvPr/>
        </p:nvSpPr>
        <p:spPr>
          <a:xfrm>
            <a:off x="922846" y="268100"/>
            <a:ext cx="5679900" cy="747900"/>
          </a:xfrm>
          <a:prstGeom prst="rect">
            <a:avLst/>
          </a:prstGeom>
          <a:noFill/>
          <a:ln>
            <a:noFill/>
          </a:ln>
        </p:spPr>
        <p:txBody>
          <a:bodyPr spcFirstLastPara="1" wrap="square" lIns="68575" tIns="34275" rIns="68575" bIns="34275" anchor="t" anchorCtr="0">
            <a:spAutoFit/>
          </a:bodyPr>
          <a:lstStyle/>
          <a:p>
            <a:pPr marL="0" lvl="0" indent="0" algn="l" rtl="0">
              <a:lnSpc>
                <a:spcPct val="110000"/>
              </a:lnSpc>
              <a:spcBef>
                <a:spcPts val="500"/>
              </a:spcBef>
              <a:spcAft>
                <a:spcPts val="0"/>
              </a:spcAft>
              <a:buClr>
                <a:schemeClr val="dk1"/>
              </a:buClr>
              <a:buSzPts val="1100"/>
              <a:buFont typeface="Arial"/>
              <a:buNone/>
            </a:pPr>
            <a:r>
              <a:rPr lang="en" sz="2100" b="1">
                <a:solidFill>
                  <a:srgbClr val="20124D"/>
                </a:solidFill>
                <a:latin typeface="Calibri"/>
                <a:ea typeface="Calibri"/>
                <a:cs typeface="Calibri"/>
                <a:sym typeface="Calibri"/>
              </a:rPr>
              <a:t>Our research in Medical AI</a:t>
            </a:r>
            <a:endParaRPr sz="2100" b="1">
              <a:solidFill>
                <a:srgbClr val="20124D"/>
              </a:solidFill>
              <a:latin typeface="Calibri"/>
              <a:ea typeface="Calibri"/>
              <a:cs typeface="Calibri"/>
              <a:sym typeface="Calibri"/>
            </a:endParaRPr>
          </a:p>
          <a:p>
            <a:pPr marL="0" marR="0" lvl="0" indent="0" algn="l" rtl="0">
              <a:spcBef>
                <a:spcPts val="0"/>
              </a:spcBef>
              <a:spcAft>
                <a:spcPts val="0"/>
              </a:spcAft>
              <a:buNone/>
            </a:pPr>
            <a:endParaRPr sz="2100" b="1">
              <a:solidFill>
                <a:srgbClr val="123F6D"/>
              </a:solidFill>
            </a:endParaRPr>
          </a:p>
        </p:txBody>
      </p:sp>
      <p:cxnSp>
        <p:nvCxnSpPr>
          <p:cNvPr id="245" name="Google Shape;245;p29"/>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246" name="Google Shape;246;p29"/>
          <p:cNvSpPr txBox="1"/>
          <p:nvPr/>
        </p:nvSpPr>
        <p:spPr>
          <a:xfrm>
            <a:off x="993725" y="1016000"/>
            <a:ext cx="7521300" cy="3471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2C567A"/>
              </a:buClr>
              <a:buSzPts val="2900"/>
              <a:buFont typeface="Arial"/>
              <a:buNone/>
            </a:pPr>
            <a:r>
              <a:rPr lang="en" sz="1600" b="1" dirty="0">
                <a:solidFill>
                  <a:srgbClr val="FF0000"/>
                </a:solidFill>
              </a:rPr>
              <a:t>Main focuses:</a:t>
            </a:r>
            <a:endParaRPr sz="1600" b="1" dirty="0">
              <a:solidFill>
                <a:srgbClr val="FF0000"/>
              </a:solidFill>
            </a:endParaRPr>
          </a:p>
          <a:p>
            <a:pPr marL="0" lvl="0" indent="0" algn="l" rtl="0">
              <a:lnSpc>
                <a:spcPct val="90000"/>
              </a:lnSpc>
              <a:spcBef>
                <a:spcPts val="0"/>
              </a:spcBef>
              <a:spcAft>
                <a:spcPts val="0"/>
              </a:spcAft>
              <a:buClr>
                <a:srgbClr val="2C567A"/>
              </a:buClr>
              <a:buSzPts val="2900"/>
              <a:buFont typeface="Arial"/>
              <a:buNone/>
            </a:pPr>
            <a:endParaRPr sz="1600" b="1" dirty="0">
              <a:solidFill>
                <a:srgbClr val="20124D"/>
              </a:solidFill>
            </a:endParaRPr>
          </a:p>
          <a:p>
            <a:pPr marL="0" lvl="0" indent="0" algn="l" rtl="0">
              <a:lnSpc>
                <a:spcPct val="115000"/>
              </a:lnSpc>
              <a:spcBef>
                <a:spcPts val="0"/>
              </a:spcBef>
              <a:spcAft>
                <a:spcPts val="0"/>
              </a:spcAft>
              <a:buClr>
                <a:schemeClr val="dk1"/>
              </a:buClr>
              <a:buSzPts val="1100"/>
              <a:buFont typeface="Arial"/>
              <a:buNone/>
            </a:pPr>
            <a:r>
              <a:rPr lang="en" sz="1600" dirty="0">
                <a:solidFill>
                  <a:srgbClr val="20124D"/>
                </a:solidFill>
              </a:rPr>
              <a:t>1. Building large-scale datasets of medical images for multiple imaging modalities (X-ray, CT, MRI) and highly-demanding diseases → </a:t>
            </a:r>
            <a:r>
              <a:rPr lang="en" sz="1600" dirty="0">
                <a:solidFill>
                  <a:srgbClr val="FF0000"/>
                </a:solidFill>
              </a:rPr>
              <a:t>Define new research problems and publish benchmark datasets.</a:t>
            </a:r>
            <a:endParaRPr sz="1600" dirty="0">
              <a:solidFill>
                <a:srgbClr val="FF0000"/>
              </a:solidFill>
            </a:endParaRPr>
          </a:p>
          <a:p>
            <a:pPr marL="0" lvl="0" indent="0" algn="l" rtl="0">
              <a:lnSpc>
                <a:spcPct val="115000"/>
              </a:lnSpc>
              <a:spcBef>
                <a:spcPts val="1200"/>
              </a:spcBef>
              <a:spcAft>
                <a:spcPts val="1200"/>
              </a:spcAft>
              <a:buClr>
                <a:schemeClr val="dk1"/>
              </a:buClr>
              <a:buSzPts val="1100"/>
              <a:buFont typeface="Arial"/>
              <a:buNone/>
            </a:pPr>
            <a:r>
              <a:rPr lang="en" sz="1600" dirty="0">
                <a:solidFill>
                  <a:srgbClr val="20124D"/>
                </a:solidFill>
              </a:rPr>
              <a:t>2. Develop and evaluate AI-based approaches for a wide range of diagnostic applications in medical image analysis and smart healthcare → </a:t>
            </a:r>
            <a:r>
              <a:rPr lang="en" sz="1600" dirty="0">
                <a:solidFill>
                  <a:srgbClr val="FF0000"/>
                </a:solidFill>
              </a:rPr>
              <a:t>Investigate their performance in clinical settings. </a:t>
            </a:r>
            <a:endParaRPr sz="1600" dirty="0">
              <a:solidFill>
                <a:srgbClr val="FF0000"/>
              </a:solidFill>
            </a:endParaRPr>
          </a:p>
        </p:txBody>
      </p:sp>
      <p:sp>
        <p:nvSpPr>
          <p:cNvPr id="247" name="Google Shape;247;p29"/>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249" name="Google Shape;249;p29"/>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16</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4D4EAA58-C03C-E179-B7CB-7D97ECACF4D3}"/>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17</a:t>
            </a:r>
            <a:endParaRPr sz="1400">
              <a:solidFill>
                <a:schemeClr val="lt1"/>
              </a:solidFill>
              <a:latin typeface="Calibri"/>
              <a:ea typeface="Calibri"/>
              <a:cs typeface="Calibri"/>
              <a:sym typeface="Calibri"/>
            </a:endParaRPr>
          </a:p>
        </p:txBody>
      </p:sp>
      <p:sp>
        <p:nvSpPr>
          <p:cNvPr id="255" name="Google Shape;255;p30"/>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256" name="Google Shape;256;p30"/>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257" name="Google Shape;257;p30"/>
          <p:cNvSpPr txBox="1"/>
          <p:nvPr/>
        </p:nvSpPr>
        <p:spPr>
          <a:xfrm>
            <a:off x="922850" y="841917"/>
            <a:ext cx="7592175" cy="3646157"/>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None/>
            </a:pPr>
            <a:r>
              <a:rPr lang="en" b="1" dirty="0">
                <a:solidFill>
                  <a:srgbClr val="FF0000"/>
                </a:solidFill>
              </a:rPr>
              <a:t>Data collection (working with 10 major hospitals in Vietnam and 50 radiologists)</a:t>
            </a:r>
            <a:endParaRPr b="1" dirty="0">
              <a:solidFill>
                <a:srgbClr val="FF0000"/>
              </a:solidFill>
            </a:endParaRPr>
          </a:p>
          <a:p>
            <a:pPr marL="0" lvl="0" indent="0" algn="ctr" rtl="0">
              <a:spcBef>
                <a:spcPts val="0"/>
              </a:spcBef>
              <a:spcAft>
                <a:spcPts val="0"/>
              </a:spcAft>
              <a:buNone/>
            </a:pPr>
            <a:endParaRPr b="1" dirty="0">
              <a:solidFill>
                <a:srgbClr val="FF0000"/>
              </a:solidFill>
            </a:endParaRPr>
          </a:p>
          <a:p>
            <a:pPr marL="0" lvl="0" indent="0" algn="l" rtl="0">
              <a:lnSpc>
                <a:spcPct val="115000"/>
              </a:lnSpc>
              <a:spcBef>
                <a:spcPts val="0"/>
              </a:spcBef>
              <a:spcAft>
                <a:spcPts val="0"/>
              </a:spcAft>
              <a:buNone/>
            </a:pPr>
            <a:endParaRPr sz="1200" dirty="0">
              <a:solidFill>
                <a:srgbClr val="20124D"/>
              </a:solidFill>
              <a:highlight>
                <a:srgbClr val="FFFFFF"/>
              </a:highlight>
              <a:latin typeface="Roboto"/>
              <a:ea typeface="Roboto"/>
              <a:cs typeface="Roboto"/>
              <a:sym typeface="Roboto"/>
            </a:endParaRPr>
          </a:p>
          <a:p>
            <a:pPr marL="0" lvl="0" indent="0" algn="l" rtl="0">
              <a:lnSpc>
                <a:spcPct val="115000"/>
              </a:lnSpc>
              <a:spcBef>
                <a:spcPts val="1200"/>
              </a:spcBef>
              <a:spcAft>
                <a:spcPts val="1200"/>
              </a:spcAft>
              <a:buNone/>
            </a:pPr>
            <a:endParaRPr sz="1500" dirty="0">
              <a:solidFill>
                <a:srgbClr val="20124D"/>
              </a:solidFill>
            </a:endParaRPr>
          </a:p>
        </p:txBody>
      </p:sp>
      <p:sp>
        <p:nvSpPr>
          <p:cNvPr id="258" name="Google Shape;258;p30"/>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pic>
        <p:nvPicPr>
          <p:cNvPr id="259" name="Google Shape;259;p30" descr="Shape&#10;&#10;Description automatically generated"/>
          <p:cNvPicPr preferRelativeResize="0"/>
          <p:nvPr/>
        </p:nvPicPr>
        <p:blipFill rotWithShape="1">
          <a:blip r:embed="rId3">
            <a:alphaModFix/>
          </a:blip>
          <a:srcRect/>
          <a:stretch/>
        </p:blipFill>
        <p:spPr>
          <a:xfrm>
            <a:off x="1338240" y="1178350"/>
            <a:ext cx="6972616" cy="2862348"/>
          </a:xfrm>
          <a:prstGeom prst="rect">
            <a:avLst/>
          </a:prstGeom>
          <a:noFill/>
          <a:ln>
            <a:noFill/>
          </a:ln>
        </p:spPr>
      </p:pic>
      <p:sp>
        <p:nvSpPr>
          <p:cNvPr id="262" name="Google Shape;262;p30"/>
          <p:cNvSpPr txBox="1"/>
          <p:nvPr/>
        </p:nvSpPr>
        <p:spPr>
          <a:xfrm>
            <a:off x="922850" y="245100"/>
            <a:ext cx="5618700" cy="731100"/>
          </a:xfrm>
          <a:prstGeom prst="rect">
            <a:avLst/>
          </a:prstGeom>
          <a:noFill/>
          <a:ln>
            <a:noFill/>
          </a:ln>
        </p:spPr>
        <p:txBody>
          <a:bodyPr spcFirstLastPara="1" wrap="square" lIns="68575" tIns="34275" rIns="68575" bIns="34275" anchor="t" anchorCtr="0">
            <a:spAutoFit/>
          </a:bodyPr>
          <a:lstStyle/>
          <a:p>
            <a:pPr marL="0" lvl="0" indent="0" algn="l" rtl="0">
              <a:lnSpc>
                <a:spcPct val="110000"/>
              </a:lnSpc>
              <a:spcBef>
                <a:spcPts val="500"/>
              </a:spcBef>
              <a:spcAft>
                <a:spcPts val="0"/>
              </a:spcAft>
              <a:buClr>
                <a:schemeClr val="dk1"/>
              </a:buClr>
              <a:buSzPts val="1100"/>
              <a:buFont typeface="Arial"/>
              <a:buNone/>
            </a:pPr>
            <a:r>
              <a:rPr lang="en" sz="2000" b="1" dirty="0">
                <a:solidFill>
                  <a:srgbClr val="20124D"/>
                </a:solidFill>
                <a:latin typeface="Calibri"/>
                <a:ea typeface="Calibri"/>
                <a:cs typeface="Calibri"/>
                <a:sym typeface="Calibri"/>
              </a:rPr>
              <a:t>Our research on AI and Healthcare</a:t>
            </a:r>
            <a:endParaRPr sz="2000" b="1" dirty="0">
              <a:solidFill>
                <a:srgbClr val="20124D"/>
              </a:solidFill>
              <a:highlight>
                <a:schemeClr val="lt1"/>
              </a:highlight>
              <a:latin typeface="Roboto"/>
              <a:ea typeface="Roboto"/>
              <a:cs typeface="Roboto"/>
              <a:sym typeface="Roboto"/>
            </a:endParaRPr>
          </a:p>
          <a:p>
            <a:pPr marL="0" marR="0" lvl="0" indent="0" algn="l" rtl="0">
              <a:spcBef>
                <a:spcPts val="0"/>
              </a:spcBef>
              <a:spcAft>
                <a:spcPts val="0"/>
              </a:spcAft>
              <a:buNone/>
            </a:pPr>
            <a:endParaRPr sz="2100" b="1" dirty="0">
              <a:solidFill>
                <a:srgbClr val="123F6D"/>
              </a:solidFill>
            </a:endParaRPr>
          </a:p>
        </p:txBody>
      </p:sp>
      <p:pic>
        <p:nvPicPr>
          <p:cNvPr id="2" name="Google Shape;90;p16">
            <a:extLst>
              <a:ext uri="{FF2B5EF4-FFF2-40B4-BE49-F238E27FC236}">
                <a16:creationId xmlns:a16="http://schemas.microsoft.com/office/drawing/2014/main" id="{2A6F252A-1B88-B818-A172-99F806E45644}"/>
              </a:ext>
            </a:extLst>
          </p:cNvPr>
          <p:cNvPicPr preferRelativeResize="0"/>
          <p:nvPr/>
        </p:nvPicPr>
        <p:blipFill>
          <a:blip r:embed="rId4">
            <a:alphaModFix/>
          </a:blip>
          <a:stretch>
            <a:fillRect/>
          </a:stretch>
        </p:blipFill>
        <p:spPr>
          <a:xfrm>
            <a:off x="7199194" y="109207"/>
            <a:ext cx="1871018" cy="458634"/>
          </a:xfrm>
          <a:prstGeom prst="rect">
            <a:avLst/>
          </a:prstGeom>
          <a:noFill/>
          <a:ln>
            <a:noFill/>
          </a:ln>
        </p:spPr>
      </p:pic>
      <p:sp>
        <p:nvSpPr>
          <p:cNvPr id="4" name="TextBox 3">
            <a:extLst>
              <a:ext uri="{FF2B5EF4-FFF2-40B4-BE49-F238E27FC236}">
                <a16:creationId xmlns:a16="http://schemas.microsoft.com/office/drawing/2014/main" id="{5771BBEC-8A21-CE81-D0BB-7E9623BCF8FB}"/>
              </a:ext>
            </a:extLst>
          </p:cNvPr>
          <p:cNvSpPr txBox="1"/>
          <p:nvPr/>
        </p:nvSpPr>
        <p:spPr>
          <a:xfrm>
            <a:off x="944881" y="4153951"/>
            <a:ext cx="7955399" cy="707886"/>
          </a:xfrm>
          <a:prstGeom prst="rect">
            <a:avLst/>
          </a:prstGeom>
          <a:noFill/>
        </p:spPr>
        <p:txBody>
          <a:bodyPr wrap="square">
            <a:spAutoFit/>
          </a:bodyPr>
          <a:lstStyle/>
          <a:p>
            <a:r>
              <a:rPr lang="en-FR" sz="1000" b="1" dirty="0">
                <a:solidFill>
                  <a:srgbClr val="002060"/>
                </a:solidFill>
              </a:rPr>
              <a:t>Step 1</a:t>
            </a:r>
            <a:r>
              <a:rPr lang="en-FR" sz="1000" dirty="0">
                <a:solidFill>
                  <a:srgbClr val="002060"/>
                </a:solidFill>
              </a:rPr>
              <a:t>: raw images in DICOM format were collected retrospectively from the hospital’s PACS and got de-identified to protect the patient’s privacy. </a:t>
            </a:r>
            <a:r>
              <a:rPr lang="en-FR" sz="1000" b="1" dirty="0">
                <a:solidFill>
                  <a:srgbClr val="002060"/>
                </a:solidFill>
              </a:rPr>
              <a:t>Step 2</a:t>
            </a:r>
            <a:r>
              <a:rPr lang="en-FR" sz="1000" dirty="0">
                <a:solidFill>
                  <a:srgbClr val="002060"/>
                </a:solidFill>
              </a:rPr>
              <a:t>: invalid files (e.g. other modalities, other body parts, low quality, or incorrect orientation) were automatically filtered out by a CNN-based classifier. </a:t>
            </a:r>
            <a:r>
              <a:rPr lang="en-FR" sz="1000" b="1" dirty="0">
                <a:solidFill>
                  <a:srgbClr val="002060"/>
                </a:solidFill>
              </a:rPr>
              <a:t>Step 3</a:t>
            </a:r>
            <a:r>
              <a:rPr lang="en-FR" sz="1000" dirty="0">
                <a:solidFill>
                  <a:srgbClr val="002060"/>
                </a:solidFill>
              </a:rPr>
              <a:t>: A web-based labeling tool was developed to store, manage, and remotely annotate DICOM data (</a:t>
            </a:r>
            <a:r>
              <a:rPr lang="en-GB" sz="1000" dirty="0">
                <a:solidFill>
                  <a:srgbClr val="002060"/>
                </a:solidFill>
                <a:highlight>
                  <a:srgbClr val="FFFFFF"/>
                </a:highlight>
              </a:rPr>
              <a:t>Nguyen, Ha Q., </a:t>
            </a:r>
            <a:r>
              <a:rPr lang="en-GB" sz="1000" i="1" dirty="0">
                <a:solidFill>
                  <a:srgbClr val="002060"/>
                </a:solidFill>
                <a:highlight>
                  <a:srgbClr val="FFFFFF"/>
                </a:highlight>
              </a:rPr>
              <a:t>et al.</a:t>
            </a:r>
            <a:r>
              <a:rPr lang="en-GB" sz="1000" dirty="0">
                <a:solidFill>
                  <a:srgbClr val="002060"/>
                </a:solidFill>
                <a:highlight>
                  <a:srgbClr val="FFFFFF"/>
                </a:highlight>
              </a:rPr>
              <a:t> </a:t>
            </a:r>
            <a:r>
              <a:rPr lang="en-GB" sz="1000" i="1" dirty="0">
                <a:solidFill>
                  <a:srgbClr val="002060"/>
                </a:solidFill>
                <a:highlight>
                  <a:srgbClr val="FFFFFF"/>
                </a:highlight>
              </a:rPr>
              <a:t>Nature Scientific Data, </a:t>
            </a:r>
            <a:r>
              <a:rPr lang="en-GB" sz="1000" dirty="0">
                <a:solidFill>
                  <a:srgbClr val="002060"/>
                </a:solidFill>
                <a:highlight>
                  <a:srgbClr val="FFFFFF"/>
                </a:highlight>
              </a:rPr>
              <a:t>2022</a:t>
            </a:r>
            <a:r>
              <a:rPr lang="en-FR" sz="1000" dirty="0">
                <a:solidFill>
                  <a:srgbClr val="002060"/>
                </a:solidFill>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18</a:t>
            </a:r>
            <a:endParaRPr sz="1400">
              <a:solidFill>
                <a:schemeClr val="lt1"/>
              </a:solidFill>
              <a:latin typeface="Calibri"/>
              <a:ea typeface="Calibri"/>
              <a:cs typeface="Calibri"/>
              <a:sym typeface="Calibri"/>
            </a:endParaRPr>
          </a:p>
        </p:txBody>
      </p:sp>
      <p:sp>
        <p:nvSpPr>
          <p:cNvPr id="268" name="Google Shape;268;p31"/>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269" name="Google Shape;269;p31"/>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270" name="Google Shape;270;p31"/>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272" name="Google Shape;272;p31"/>
          <p:cNvSpPr txBox="1"/>
          <p:nvPr/>
        </p:nvSpPr>
        <p:spPr>
          <a:xfrm>
            <a:off x="922850" y="245100"/>
            <a:ext cx="5618700" cy="1167600"/>
          </a:xfrm>
          <a:prstGeom prst="rect">
            <a:avLst/>
          </a:prstGeom>
          <a:noFill/>
          <a:ln>
            <a:noFill/>
          </a:ln>
        </p:spPr>
        <p:txBody>
          <a:bodyPr spcFirstLastPara="1" wrap="square" lIns="68575" tIns="34275" rIns="68575" bIns="34275" anchor="t" anchorCtr="0">
            <a:spAutoFit/>
          </a:bodyPr>
          <a:lstStyle/>
          <a:p>
            <a:pPr marL="0" lvl="0" indent="0" algn="l" rtl="0">
              <a:lnSpc>
                <a:spcPct val="110000"/>
              </a:lnSpc>
              <a:spcBef>
                <a:spcPts val="500"/>
              </a:spcBef>
              <a:spcAft>
                <a:spcPts val="0"/>
              </a:spcAft>
              <a:buClr>
                <a:schemeClr val="dk1"/>
              </a:buClr>
              <a:buSzPts val="1100"/>
              <a:buFont typeface="Arial"/>
              <a:buNone/>
            </a:pPr>
            <a:r>
              <a:rPr lang="en" sz="2000" b="1" dirty="0">
                <a:solidFill>
                  <a:srgbClr val="123F6D"/>
                </a:solidFill>
                <a:latin typeface="Calibri"/>
                <a:ea typeface="Calibri"/>
                <a:cs typeface="Calibri"/>
                <a:sym typeface="Calibri"/>
              </a:rPr>
              <a:t>Our research on AI and Healthcare</a:t>
            </a:r>
            <a:endParaRPr sz="2000" b="1" dirty="0">
              <a:solidFill>
                <a:srgbClr val="444444"/>
              </a:solidFill>
              <a:highlight>
                <a:schemeClr val="lt1"/>
              </a:highlight>
              <a:latin typeface="Roboto"/>
              <a:ea typeface="Roboto"/>
              <a:cs typeface="Roboto"/>
              <a:sym typeface="Roboto"/>
            </a:endParaRPr>
          </a:p>
          <a:p>
            <a:pPr marL="0" lvl="0" indent="0" algn="l" rtl="0">
              <a:lnSpc>
                <a:spcPct val="110000"/>
              </a:lnSpc>
              <a:spcBef>
                <a:spcPts val="500"/>
              </a:spcBef>
              <a:spcAft>
                <a:spcPts val="0"/>
              </a:spcAft>
              <a:buClr>
                <a:schemeClr val="dk1"/>
              </a:buClr>
              <a:buSzPts val="1100"/>
              <a:buFont typeface="Arial"/>
              <a:buNone/>
            </a:pPr>
            <a:endParaRPr sz="2200" b="1" dirty="0">
              <a:solidFill>
                <a:srgbClr val="123F6D"/>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p:txBody>
      </p:sp>
      <p:pic>
        <p:nvPicPr>
          <p:cNvPr id="273" name="Google Shape;273;p31"/>
          <p:cNvPicPr preferRelativeResize="0"/>
          <p:nvPr/>
        </p:nvPicPr>
        <p:blipFill>
          <a:blip r:embed="rId3">
            <a:alphaModFix/>
          </a:blip>
          <a:stretch>
            <a:fillRect/>
          </a:stretch>
        </p:blipFill>
        <p:spPr>
          <a:xfrm>
            <a:off x="1100758" y="933075"/>
            <a:ext cx="7639050" cy="3591525"/>
          </a:xfrm>
          <a:prstGeom prst="rect">
            <a:avLst/>
          </a:prstGeom>
          <a:noFill/>
          <a:ln>
            <a:noFill/>
          </a:ln>
        </p:spPr>
      </p:pic>
      <p:sp>
        <p:nvSpPr>
          <p:cNvPr id="274" name="Google Shape;274;p31"/>
          <p:cNvSpPr txBox="1"/>
          <p:nvPr/>
        </p:nvSpPr>
        <p:spPr>
          <a:xfrm>
            <a:off x="591250" y="4524600"/>
            <a:ext cx="883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rgbClr val="20124D"/>
                </a:solidFill>
              </a:rPr>
              <a:t>      Our labeling solution for building high-quality datasets and algorithms with lean processes and experienced experts</a:t>
            </a:r>
            <a:endParaRPr sz="1200" dirty="0">
              <a:solidFill>
                <a:srgbClr val="20124D"/>
              </a:solidFill>
            </a:endParaRPr>
          </a:p>
        </p:txBody>
      </p:sp>
      <p:pic>
        <p:nvPicPr>
          <p:cNvPr id="2" name="Google Shape;90;p16">
            <a:extLst>
              <a:ext uri="{FF2B5EF4-FFF2-40B4-BE49-F238E27FC236}">
                <a16:creationId xmlns:a16="http://schemas.microsoft.com/office/drawing/2014/main" id="{5C008214-8B82-71F6-E5E7-8F3793E95E67}"/>
              </a:ext>
            </a:extLst>
          </p:cNvPr>
          <p:cNvPicPr preferRelativeResize="0"/>
          <p:nvPr/>
        </p:nvPicPr>
        <p:blipFill>
          <a:blip r:embed="rId4">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2000" b="1">
                <a:solidFill>
                  <a:srgbClr val="123F6D"/>
                </a:solidFill>
                <a:latin typeface="Calibri"/>
                <a:ea typeface="Calibri"/>
                <a:cs typeface="Calibri"/>
                <a:sym typeface="Calibri"/>
              </a:rPr>
              <a:t>Building large-scale, open and annotated datasets</a:t>
            </a:r>
            <a:r>
              <a:rPr lang="en" sz="2000">
                <a:solidFill>
                  <a:srgbClr val="351C75"/>
                </a:solidFill>
              </a:rPr>
              <a:t> </a:t>
            </a:r>
            <a:endParaRPr sz="3000">
              <a:solidFill>
                <a:srgbClr val="351C75"/>
              </a:solidFill>
            </a:endParaRPr>
          </a:p>
        </p:txBody>
      </p:sp>
      <p:sp>
        <p:nvSpPr>
          <p:cNvPr id="280" name="Google Shape;280;p32"/>
          <p:cNvSpPr txBox="1">
            <a:spLocks noGrp="1"/>
          </p:cNvSpPr>
          <p:nvPr>
            <p:ph type="body" idx="1"/>
          </p:nvPr>
        </p:nvSpPr>
        <p:spPr>
          <a:xfrm>
            <a:off x="311700" y="443725"/>
            <a:ext cx="8696700" cy="4489176"/>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Clr>
                <a:schemeClr val="dk1"/>
              </a:buClr>
              <a:buSzPct val="73333"/>
              <a:buFont typeface="Arial"/>
              <a:buNone/>
            </a:pPr>
            <a:endParaRPr sz="1500" dirty="0">
              <a:solidFill>
                <a:srgbClr val="741B47"/>
              </a:solidFill>
            </a:endParaRPr>
          </a:p>
          <a:p>
            <a:pPr marL="0" lvl="0" indent="0" algn="l" rtl="0">
              <a:spcBef>
                <a:spcPts val="1200"/>
              </a:spcBef>
              <a:spcAft>
                <a:spcPts val="0"/>
              </a:spcAft>
              <a:buClr>
                <a:schemeClr val="dk1"/>
              </a:buClr>
              <a:buSzPct val="73333"/>
              <a:buFont typeface="Arial"/>
              <a:buNone/>
            </a:pPr>
            <a:endParaRPr sz="1500" dirty="0">
              <a:solidFill>
                <a:srgbClr val="741B47"/>
              </a:solidFill>
            </a:endParaRPr>
          </a:p>
          <a:p>
            <a:pPr marL="0" lvl="0" indent="0" algn="l" rtl="0">
              <a:spcBef>
                <a:spcPts val="1200"/>
              </a:spcBef>
              <a:spcAft>
                <a:spcPts val="0"/>
              </a:spcAft>
              <a:buClr>
                <a:schemeClr val="dk1"/>
              </a:buClr>
              <a:buSzPct val="73333"/>
              <a:buFont typeface="Arial"/>
              <a:buNone/>
            </a:pPr>
            <a:endParaRPr sz="1500" dirty="0">
              <a:solidFill>
                <a:srgbClr val="741B47"/>
              </a:solidFill>
            </a:endParaRPr>
          </a:p>
          <a:p>
            <a:pPr marL="0" lvl="0" indent="0" algn="l" rtl="0">
              <a:spcBef>
                <a:spcPts val="1200"/>
              </a:spcBef>
              <a:spcAft>
                <a:spcPts val="0"/>
              </a:spcAft>
              <a:buClr>
                <a:schemeClr val="dk1"/>
              </a:buClr>
              <a:buSzPct val="73333"/>
              <a:buFont typeface="Arial"/>
              <a:buNone/>
            </a:pPr>
            <a:endParaRPr sz="1500" dirty="0">
              <a:solidFill>
                <a:srgbClr val="741B47"/>
              </a:solidFill>
            </a:endParaRPr>
          </a:p>
          <a:p>
            <a:pPr marL="0" lvl="0" indent="0" algn="l" rtl="0">
              <a:spcBef>
                <a:spcPts val="1200"/>
              </a:spcBef>
              <a:spcAft>
                <a:spcPts val="0"/>
              </a:spcAft>
              <a:buClr>
                <a:schemeClr val="dk1"/>
              </a:buClr>
              <a:buSzPct val="73333"/>
              <a:buFont typeface="Arial"/>
              <a:buNone/>
            </a:pPr>
            <a:endParaRPr sz="1500" dirty="0">
              <a:solidFill>
                <a:srgbClr val="741B47"/>
              </a:solidFill>
            </a:endParaRPr>
          </a:p>
          <a:p>
            <a:pPr marL="0" lvl="0" indent="0" algn="l" rtl="0">
              <a:spcBef>
                <a:spcPts val="1200"/>
              </a:spcBef>
              <a:spcAft>
                <a:spcPts val="0"/>
              </a:spcAft>
              <a:buClr>
                <a:schemeClr val="dk1"/>
              </a:buClr>
              <a:buSzPct val="61111"/>
              <a:buFont typeface="Arial"/>
              <a:buNone/>
            </a:pPr>
            <a:endParaRPr dirty="0">
              <a:solidFill>
                <a:schemeClr val="dk1"/>
              </a:solidFill>
            </a:endParaRPr>
          </a:p>
          <a:p>
            <a:pPr marL="0" lvl="0" indent="0" algn="l" rtl="0">
              <a:spcBef>
                <a:spcPts val="1200"/>
              </a:spcBef>
              <a:spcAft>
                <a:spcPts val="0"/>
              </a:spcAft>
              <a:buClr>
                <a:schemeClr val="dk1"/>
              </a:buClr>
              <a:buSzPct val="61111"/>
              <a:buFont typeface="Arial"/>
              <a:buNone/>
            </a:pPr>
            <a:endParaRPr b="1" dirty="0">
              <a:solidFill>
                <a:schemeClr val="dk1"/>
              </a:solidFill>
            </a:endParaRPr>
          </a:p>
          <a:p>
            <a:pPr marL="0" lvl="0" indent="0" algn="l" rtl="0">
              <a:spcBef>
                <a:spcPts val="1200"/>
              </a:spcBef>
              <a:spcAft>
                <a:spcPts val="0"/>
              </a:spcAft>
              <a:buNone/>
            </a:pPr>
            <a:r>
              <a:rPr lang="en" b="1" dirty="0">
                <a:solidFill>
                  <a:srgbClr val="20124D"/>
                </a:solidFill>
              </a:rPr>
              <a:t>     *</a:t>
            </a:r>
            <a:r>
              <a:rPr lang="en" b="1" dirty="0" err="1">
                <a:solidFill>
                  <a:srgbClr val="20124D"/>
                </a:solidFill>
              </a:rPr>
              <a:t>VinDr</a:t>
            </a:r>
            <a:r>
              <a:rPr lang="en" b="1" dirty="0">
                <a:solidFill>
                  <a:srgbClr val="20124D"/>
                </a:solidFill>
              </a:rPr>
              <a:t>-CXR Dataset		**</a:t>
            </a:r>
            <a:r>
              <a:rPr lang="en" b="1" dirty="0" err="1">
                <a:solidFill>
                  <a:srgbClr val="20124D"/>
                </a:solidFill>
              </a:rPr>
              <a:t>VinDr</a:t>
            </a:r>
            <a:r>
              <a:rPr lang="en" b="1" dirty="0">
                <a:solidFill>
                  <a:srgbClr val="20124D"/>
                </a:solidFill>
              </a:rPr>
              <a:t>-PCXR Dataset		              *** </a:t>
            </a:r>
            <a:r>
              <a:rPr lang="en" b="1" dirty="0" err="1">
                <a:solidFill>
                  <a:srgbClr val="20124D"/>
                </a:solidFill>
              </a:rPr>
              <a:t>VinDr-Mammo</a:t>
            </a:r>
            <a:endParaRPr b="1" dirty="0">
              <a:solidFill>
                <a:srgbClr val="20124D"/>
              </a:solidFill>
            </a:endParaRPr>
          </a:p>
          <a:p>
            <a:pPr marL="0" lvl="0" indent="0" algn="l" rtl="0">
              <a:spcBef>
                <a:spcPts val="1200"/>
              </a:spcBef>
              <a:spcAft>
                <a:spcPts val="0"/>
              </a:spcAft>
              <a:buNone/>
            </a:pPr>
            <a:r>
              <a:rPr lang="en" b="1" dirty="0">
                <a:solidFill>
                  <a:srgbClr val="20124D"/>
                </a:solidFill>
              </a:rPr>
              <a:t>      (100,000 studies)                                         (~10,000 studies)		                   (5,000 studies)</a:t>
            </a:r>
            <a:endParaRPr b="1" dirty="0">
              <a:solidFill>
                <a:srgbClr val="20124D"/>
              </a:solidFill>
            </a:endParaRPr>
          </a:p>
          <a:p>
            <a:pPr marL="0" lvl="0" indent="0" algn="l" rtl="0">
              <a:spcBef>
                <a:spcPts val="1200"/>
              </a:spcBef>
              <a:spcAft>
                <a:spcPts val="0"/>
              </a:spcAft>
              <a:buClr>
                <a:schemeClr val="dk1"/>
              </a:buClr>
              <a:buSzPct val="56754"/>
              <a:buFont typeface="Arial"/>
              <a:buNone/>
            </a:pPr>
            <a:r>
              <a:rPr lang="en" dirty="0">
                <a:solidFill>
                  <a:srgbClr val="20124D"/>
                </a:solidFill>
              </a:rPr>
              <a:t>* </a:t>
            </a:r>
            <a:r>
              <a:rPr lang="en" dirty="0" err="1">
                <a:solidFill>
                  <a:srgbClr val="20124D"/>
                </a:solidFill>
              </a:rPr>
              <a:t>Hieu</a:t>
            </a:r>
            <a:r>
              <a:rPr lang="en" dirty="0">
                <a:solidFill>
                  <a:srgbClr val="20124D"/>
                </a:solidFill>
              </a:rPr>
              <a:t> Pham </a:t>
            </a:r>
            <a:r>
              <a:rPr lang="en" i="1" dirty="0">
                <a:solidFill>
                  <a:srgbClr val="20124D"/>
                </a:solidFill>
              </a:rPr>
              <a:t>et al.</a:t>
            </a:r>
            <a:r>
              <a:rPr lang="en" dirty="0">
                <a:solidFill>
                  <a:srgbClr val="20124D"/>
                </a:solidFill>
              </a:rPr>
              <a:t> “</a:t>
            </a:r>
            <a:r>
              <a:rPr lang="en" dirty="0" err="1">
                <a:solidFill>
                  <a:srgbClr val="20124D"/>
                </a:solidFill>
              </a:rPr>
              <a:t>VinDr</a:t>
            </a:r>
            <a:r>
              <a:rPr lang="en" dirty="0">
                <a:solidFill>
                  <a:srgbClr val="20124D"/>
                </a:solidFill>
              </a:rPr>
              <a:t>-CXR: An open dataset of chest X-rays with radiologist's annotations”, Scientific Data (Nature), 2022</a:t>
            </a:r>
            <a:endParaRPr dirty="0">
              <a:solidFill>
                <a:srgbClr val="20124D"/>
              </a:solidFill>
            </a:endParaRPr>
          </a:p>
          <a:p>
            <a:pPr marL="0" lvl="0" indent="0" algn="l" rtl="0">
              <a:spcBef>
                <a:spcPts val="1200"/>
              </a:spcBef>
              <a:spcAft>
                <a:spcPts val="0"/>
              </a:spcAft>
              <a:buClr>
                <a:schemeClr val="dk1"/>
              </a:buClr>
              <a:buSzPct val="56754"/>
              <a:buFont typeface="Arial"/>
              <a:buNone/>
            </a:pPr>
            <a:r>
              <a:rPr lang="en" dirty="0">
                <a:solidFill>
                  <a:srgbClr val="20124D"/>
                </a:solidFill>
              </a:rPr>
              <a:t>** </a:t>
            </a:r>
            <a:r>
              <a:rPr lang="en" dirty="0" err="1">
                <a:solidFill>
                  <a:srgbClr val="20124D"/>
                </a:solidFill>
              </a:rPr>
              <a:t>Hieu</a:t>
            </a:r>
            <a:r>
              <a:rPr lang="en" dirty="0">
                <a:solidFill>
                  <a:srgbClr val="20124D"/>
                </a:solidFill>
              </a:rPr>
              <a:t> Pham </a:t>
            </a:r>
            <a:r>
              <a:rPr lang="en" i="1" dirty="0">
                <a:solidFill>
                  <a:srgbClr val="20124D"/>
                </a:solidFill>
              </a:rPr>
              <a:t>et al.</a:t>
            </a:r>
            <a:r>
              <a:rPr lang="en" dirty="0">
                <a:solidFill>
                  <a:srgbClr val="20124D"/>
                </a:solidFill>
              </a:rPr>
              <a:t> “</a:t>
            </a:r>
            <a:r>
              <a:rPr lang="en" dirty="0" err="1">
                <a:solidFill>
                  <a:srgbClr val="20124D"/>
                </a:solidFill>
              </a:rPr>
              <a:t>VinDr</a:t>
            </a:r>
            <a:r>
              <a:rPr lang="en" dirty="0">
                <a:solidFill>
                  <a:srgbClr val="20124D"/>
                </a:solidFill>
              </a:rPr>
              <a:t>-PCXR: An open, large-scale chest radiograph dataset for interpretation of common thoracic diseases in children” - Preprint </a:t>
            </a:r>
            <a:r>
              <a:rPr lang="en" u="sng" dirty="0">
                <a:solidFill>
                  <a:srgbClr val="20124D"/>
                </a:solidFill>
                <a:hlinkClick r:id="rId3">
                  <a:extLst>
                    <a:ext uri="{A12FA001-AC4F-418D-AE19-62706E023703}">
                      <ahyp:hlinkClr xmlns:ahyp="http://schemas.microsoft.com/office/drawing/2018/hyperlinkcolor" val="tx"/>
                    </a:ext>
                  </a:extLst>
                </a:hlinkClick>
              </a:rPr>
              <a:t>https://arxiv.org/pdf/2203.10612.pdf</a:t>
            </a:r>
            <a:r>
              <a:rPr lang="en" dirty="0">
                <a:solidFill>
                  <a:srgbClr val="20124D"/>
                </a:solidFill>
              </a:rPr>
              <a:t>. - Scientific Data (Nature), 2023 </a:t>
            </a:r>
          </a:p>
          <a:p>
            <a:pPr marL="0" lvl="0" indent="0" algn="l" rtl="0">
              <a:spcBef>
                <a:spcPts val="1200"/>
              </a:spcBef>
              <a:spcAft>
                <a:spcPts val="0"/>
              </a:spcAft>
              <a:buClr>
                <a:schemeClr val="dk1"/>
              </a:buClr>
              <a:buSzPct val="56754"/>
              <a:buFont typeface="Arial"/>
              <a:buNone/>
            </a:pPr>
            <a:r>
              <a:rPr lang="en" dirty="0">
                <a:solidFill>
                  <a:srgbClr val="20124D"/>
                </a:solidFill>
              </a:rPr>
              <a:t>*** </a:t>
            </a:r>
            <a:r>
              <a:rPr lang="en" dirty="0" err="1">
                <a:solidFill>
                  <a:srgbClr val="20124D"/>
                </a:solidFill>
              </a:rPr>
              <a:t>Hieu</a:t>
            </a:r>
            <a:r>
              <a:rPr lang="en" dirty="0">
                <a:solidFill>
                  <a:srgbClr val="20124D"/>
                </a:solidFill>
              </a:rPr>
              <a:t> Pham </a:t>
            </a:r>
            <a:r>
              <a:rPr lang="en" i="1" dirty="0">
                <a:solidFill>
                  <a:srgbClr val="20124D"/>
                </a:solidFill>
              </a:rPr>
              <a:t>et al.</a:t>
            </a:r>
            <a:r>
              <a:rPr lang="en" dirty="0">
                <a:solidFill>
                  <a:srgbClr val="20124D"/>
                </a:solidFill>
              </a:rPr>
              <a:t> “</a:t>
            </a:r>
            <a:r>
              <a:rPr lang="en" dirty="0" err="1">
                <a:solidFill>
                  <a:srgbClr val="20124D"/>
                </a:solidFill>
              </a:rPr>
              <a:t>VinDr-Mammo</a:t>
            </a:r>
            <a:r>
              <a:rPr lang="en" dirty="0">
                <a:solidFill>
                  <a:srgbClr val="20124D"/>
                </a:solidFill>
              </a:rPr>
              <a:t>: A large-scale benchmark dataset for computer-aided diagnosis in full-field digital mammography”, </a:t>
            </a:r>
            <a:r>
              <a:rPr lang="en" dirty="0" err="1">
                <a:solidFill>
                  <a:srgbClr val="20124D"/>
                </a:solidFill>
              </a:rPr>
              <a:t>medRxiv</a:t>
            </a:r>
            <a:r>
              <a:rPr lang="en" dirty="0">
                <a:solidFill>
                  <a:srgbClr val="20124D"/>
                </a:solidFill>
              </a:rPr>
              <a:t> preprint </a:t>
            </a:r>
            <a:r>
              <a:rPr lang="en" dirty="0" err="1">
                <a:solidFill>
                  <a:srgbClr val="20124D"/>
                </a:solidFill>
              </a:rPr>
              <a:t>doi</a:t>
            </a:r>
            <a:r>
              <a:rPr lang="en" dirty="0">
                <a:solidFill>
                  <a:srgbClr val="20124D"/>
                </a:solidFill>
              </a:rPr>
              <a:t>: </a:t>
            </a:r>
            <a:r>
              <a:rPr lang="en" u="sng" dirty="0">
                <a:solidFill>
                  <a:srgbClr val="20124D"/>
                </a:solidFill>
                <a:hlinkClick r:id="rId4">
                  <a:extLst>
                    <a:ext uri="{A12FA001-AC4F-418D-AE19-62706E023703}">
                      <ahyp:hlinkClr xmlns:ahyp="http://schemas.microsoft.com/office/drawing/2018/hyperlinkcolor" val="tx"/>
                    </a:ext>
                  </a:extLst>
                </a:hlinkClick>
              </a:rPr>
              <a:t>https://doi.org/10.1101/2022.03.07.22272009</a:t>
            </a:r>
            <a:r>
              <a:rPr lang="en" dirty="0">
                <a:solidFill>
                  <a:srgbClr val="20124D"/>
                </a:solidFill>
              </a:rPr>
              <a:t> - Scientific Data (Nature), 2023</a:t>
            </a:r>
            <a:endParaRPr dirty="0">
              <a:solidFill>
                <a:srgbClr val="20124D"/>
              </a:solidFill>
            </a:endParaRPr>
          </a:p>
        </p:txBody>
      </p:sp>
      <p:pic>
        <p:nvPicPr>
          <p:cNvPr id="281" name="Google Shape;281;p32"/>
          <p:cNvPicPr preferRelativeResize="0"/>
          <p:nvPr/>
        </p:nvPicPr>
        <p:blipFill>
          <a:blip r:embed="rId5">
            <a:alphaModFix/>
          </a:blip>
          <a:stretch>
            <a:fillRect/>
          </a:stretch>
        </p:blipFill>
        <p:spPr>
          <a:xfrm>
            <a:off x="414401" y="725525"/>
            <a:ext cx="1813225" cy="1837575"/>
          </a:xfrm>
          <a:prstGeom prst="rect">
            <a:avLst/>
          </a:prstGeom>
          <a:noFill/>
          <a:ln>
            <a:noFill/>
          </a:ln>
        </p:spPr>
      </p:pic>
      <p:pic>
        <p:nvPicPr>
          <p:cNvPr id="282" name="Google Shape;282;p32"/>
          <p:cNvPicPr preferRelativeResize="0"/>
          <p:nvPr/>
        </p:nvPicPr>
        <p:blipFill>
          <a:blip r:embed="rId6">
            <a:alphaModFix/>
          </a:blip>
          <a:stretch>
            <a:fillRect/>
          </a:stretch>
        </p:blipFill>
        <p:spPr>
          <a:xfrm>
            <a:off x="3084350" y="678925"/>
            <a:ext cx="1719075" cy="1837575"/>
          </a:xfrm>
          <a:prstGeom prst="rect">
            <a:avLst/>
          </a:prstGeom>
          <a:noFill/>
          <a:ln>
            <a:noFill/>
          </a:ln>
        </p:spPr>
      </p:pic>
      <p:pic>
        <p:nvPicPr>
          <p:cNvPr id="283" name="Google Shape;283;p32"/>
          <p:cNvPicPr preferRelativeResize="0"/>
          <p:nvPr/>
        </p:nvPicPr>
        <p:blipFill>
          <a:blip r:embed="rId7">
            <a:alphaModFix/>
          </a:blip>
          <a:stretch>
            <a:fillRect/>
          </a:stretch>
        </p:blipFill>
        <p:spPr>
          <a:xfrm>
            <a:off x="5545950" y="602101"/>
            <a:ext cx="3017051" cy="1991223"/>
          </a:xfrm>
          <a:prstGeom prst="rect">
            <a:avLst/>
          </a:prstGeom>
          <a:noFill/>
          <a:ln>
            <a:noFill/>
          </a:ln>
        </p:spPr>
      </p:pic>
      <p:sp>
        <p:nvSpPr>
          <p:cNvPr id="284" name="Google Shape;284;p32"/>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86" name="Google Shape;286;p32"/>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19</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DE5BEFED-036E-93A4-B05E-9BBA43F5177B}"/>
              </a:ext>
            </a:extLst>
          </p:cNvPr>
          <p:cNvPicPr preferRelativeResize="0"/>
          <p:nvPr/>
        </p:nvPicPr>
        <p:blipFill>
          <a:blip r:embed="rId8">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dk1"/>
              </a:buClr>
              <a:buSzPts val="1100"/>
              <a:buFont typeface="Arial"/>
              <a:buNone/>
            </a:pPr>
            <a:r>
              <a:rPr lang="en" sz="3000" b="1">
                <a:solidFill>
                  <a:schemeClr val="lt1"/>
                </a:solidFill>
              </a:rPr>
              <a:t>A bit about the instructor</a:t>
            </a:r>
            <a:endParaRPr sz="3000" b="1">
              <a:solidFill>
                <a:schemeClr val="lt1"/>
              </a:solidFill>
            </a:endParaRPr>
          </a:p>
          <a:p>
            <a:pPr marL="0" lvl="0" indent="0" algn="l" rtl="0">
              <a:spcBef>
                <a:spcPts val="0"/>
              </a:spcBef>
              <a:spcAft>
                <a:spcPts val="0"/>
              </a:spcAft>
              <a:buNone/>
            </a:pPr>
            <a:endParaRPr/>
          </a:p>
        </p:txBody>
      </p:sp>
      <p:sp>
        <p:nvSpPr>
          <p:cNvPr id="70" name="Google Shape;70;p15"/>
          <p:cNvSpPr txBox="1">
            <a:spLocks noGrp="1"/>
          </p:cNvSpPr>
          <p:nvPr>
            <p:ph type="body" idx="1"/>
          </p:nvPr>
        </p:nvSpPr>
        <p:spPr>
          <a:xfrm>
            <a:off x="194880" y="1048675"/>
            <a:ext cx="4682850" cy="3195000"/>
          </a:xfrm>
          <a:prstGeom prst="rect">
            <a:avLst/>
          </a:prstGeom>
        </p:spPr>
        <p:txBody>
          <a:bodyPr spcFirstLastPara="1" wrap="square" lIns="68575" tIns="34275" rIns="68575" bIns="34275" anchor="t" anchorCtr="0">
            <a:normAutofit/>
          </a:bodyPr>
          <a:lstStyle/>
          <a:p>
            <a:pPr marL="457200" lvl="0" indent="-325755" algn="l" rtl="0">
              <a:lnSpc>
                <a:spcPct val="95000"/>
              </a:lnSpc>
              <a:spcBef>
                <a:spcPts val="0"/>
              </a:spcBef>
              <a:spcAft>
                <a:spcPts val="0"/>
              </a:spcAft>
              <a:buClr>
                <a:srgbClr val="20124D"/>
              </a:buClr>
              <a:buSzPts val="1530"/>
              <a:buChar char="●"/>
            </a:pPr>
            <a:r>
              <a:rPr lang="en" sz="1400" dirty="0">
                <a:solidFill>
                  <a:srgbClr val="20124D"/>
                </a:solidFill>
              </a:rPr>
              <a:t>Ph.D. in Computer Science, Univ. of Toulouse, France (2019).</a:t>
            </a:r>
            <a:endParaRPr sz="1400" dirty="0">
              <a:solidFill>
                <a:srgbClr val="20124D"/>
              </a:solidFill>
            </a:endParaRPr>
          </a:p>
          <a:p>
            <a:pPr marL="457200" lvl="0" indent="-325755" algn="l" rtl="0">
              <a:lnSpc>
                <a:spcPct val="95000"/>
              </a:lnSpc>
              <a:spcBef>
                <a:spcPts val="0"/>
              </a:spcBef>
              <a:spcAft>
                <a:spcPts val="0"/>
              </a:spcAft>
              <a:buClr>
                <a:srgbClr val="20124D"/>
              </a:buClr>
              <a:buSzPts val="1530"/>
              <a:buChar char="●"/>
            </a:pPr>
            <a:r>
              <a:rPr lang="en" sz="1400" dirty="0">
                <a:solidFill>
                  <a:srgbClr val="20124D"/>
                </a:solidFill>
              </a:rPr>
              <a:t>Research Scientist and Head of Fundamental Research at Medical Imaging Center, </a:t>
            </a:r>
            <a:r>
              <a:rPr lang="en" sz="1400" dirty="0" err="1">
                <a:solidFill>
                  <a:srgbClr val="20124D"/>
                </a:solidFill>
              </a:rPr>
              <a:t>Vingroup</a:t>
            </a:r>
            <a:r>
              <a:rPr lang="en" sz="1400" dirty="0">
                <a:solidFill>
                  <a:srgbClr val="20124D"/>
                </a:solidFill>
              </a:rPr>
              <a:t> Big Data Institute (2019 - 2021)</a:t>
            </a:r>
            <a:endParaRPr sz="1400" dirty="0">
              <a:solidFill>
                <a:srgbClr val="20124D"/>
              </a:solidFill>
            </a:endParaRPr>
          </a:p>
          <a:p>
            <a:pPr marL="457200" lvl="0" indent="-325755" algn="l" rtl="0">
              <a:lnSpc>
                <a:spcPct val="95000"/>
              </a:lnSpc>
              <a:spcBef>
                <a:spcPts val="0"/>
              </a:spcBef>
              <a:spcAft>
                <a:spcPts val="0"/>
              </a:spcAft>
              <a:buClr>
                <a:srgbClr val="20124D"/>
              </a:buClr>
              <a:buSzPts val="1530"/>
              <a:buChar char="●"/>
            </a:pPr>
            <a:r>
              <a:rPr lang="en" sz="1400" dirty="0">
                <a:solidFill>
                  <a:srgbClr val="20124D"/>
                </a:solidFill>
              </a:rPr>
              <a:t>Assistant Professor, CECS, </a:t>
            </a:r>
            <a:r>
              <a:rPr lang="en" sz="1400" dirty="0" err="1">
                <a:solidFill>
                  <a:srgbClr val="20124D"/>
                </a:solidFill>
              </a:rPr>
              <a:t>VinUniversity</a:t>
            </a:r>
            <a:r>
              <a:rPr lang="en" sz="1400" dirty="0">
                <a:solidFill>
                  <a:srgbClr val="20124D"/>
                </a:solidFill>
              </a:rPr>
              <a:t> (</a:t>
            </a:r>
            <a:r>
              <a:rPr lang="en" sz="1400" b="1" dirty="0">
                <a:solidFill>
                  <a:srgbClr val="20124D"/>
                </a:solidFill>
              </a:rPr>
              <a:t>present</a:t>
            </a:r>
            <a:r>
              <a:rPr lang="en" sz="1400" dirty="0">
                <a:solidFill>
                  <a:srgbClr val="20124D"/>
                </a:solidFill>
              </a:rPr>
              <a:t>)</a:t>
            </a:r>
            <a:endParaRPr sz="1400" dirty="0">
              <a:solidFill>
                <a:srgbClr val="20124D"/>
              </a:solidFill>
            </a:endParaRPr>
          </a:p>
          <a:p>
            <a:pPr marL="457200" lvl="0" indent="-325755" algn="l" rtl="0">
              <a:lnSpc>
                <a:spcPct val="95000"/>
              </a:lnSpc>
              <a:spcBef>
                <a:spcPts val="0"/>
              </a:spcBef>
              <a:spcAft>
                <a:spcPts val="0"/>
              </a:spcAft>
              <a:buClr>
                <a:srgbClr val="20124D"/>
              </a:buClr>
              <a:buSzPts val="1530"/>
              <a:buChar char="●"/>
            </a:pPr>
            <a:r>
              <a:rPr lang="en" sz="1400" dirty="0">
                <a:solidFill>
                  <a:srgbClr val="20124D"/>
                </a:solidFill>
              </a:rPr>
              <a:t>Associate Director, </a:t>
            </a:r>
            <a:r>
              <a:rPr lang="en" sz="1400" dirty="0" err="1">
                <a:solidFill>
                  <a:srgbClr val="20124D"/>
                </a:solidFill>
              </a:rPr>
              <a:t>VinUni</a:t>
            </a:r>
            <a:r>
              <a:rPr lang="en" sz="1400" dirty="0">
                <a:solidFill>
                  <a:srgbClr val="20124D"/>
                </a:solidFill>
              </a:rPr>
              <a:t>-Illinois Smart Health Center, </a:t>
            </a:r>
            <a:r>
              <a:rPr lang="en" sz="1400" dirty="0" err="1">
                <a:solidFill>
                  <a:srgbClr val="20124D"/>
                </a:solidFill>
              </a:rPr>
              <a:t>VinUniversity</a:t>
            </a:r>
            <a:r>
              <a:rPr lang="en" sz="1400" dirty="0">
                <a:solidFill>
                  <a:srgbClr val="20124D"/>
                </a:solidFill>
              </a:rPr>
              <a:t> (</a:t>
            </a:r>
            <a:r>
              <a:rPr lang="en" sz="1400" b="1" dirty="0">
                <a:solidFill>
                  <a:srgbClr val="20124D"/>
                </a:solidFill>
              </a:rPr>
              <a:t>present</a:t>
            </a:r>
            <a:r>
              <a:rPr lang="en" sz="1400" dirty="0">
                <a:solidFill>
                  <a:srgbClr val="20124D"/>
                </a:solidFill>
              </a:rPr>
              <a:t>)</a:t>
            </a:r>
            <a:endParaRPr sz="1400" dirty="0">
              <a:solidFill>
                <a:srgbClr val="20124D"/>
              </a:solidFill>
            </a:endParaRPr>
          </a:p>
          <a:p>
            <a:pPr marL="457200" lvl="0" indent="-325755" algn="l" rtl="0">
              <a:lnSpc>
                <a:spcPct val="95000"/>
              </a:lnSpc>
              <a:spcBef>
                <a:spcPts val="0"/>
              </a:spcBef>
              <a:spcAft>
                <a:spcPts val="0"/>
              </a:spcAft>
              <a:buClr>
                <a:srgbClr val="20124D"/>
              </a:buClr>
              <a:buSzPts val="1530"/>
              <a:buChar char="●"/>
            </a:pPr>
            <a:r>
              <a:rPr lang="en" sz="1400" dirty="0">
                <a:solidFill>
                  <a:srgbClr val="20124D"/>
                </a:solidFill>
              </a:rPr>
              <a:t>Research Interests: Artificial Intelligence, Machine Learning, Computer Vision, Deep Learning, Medical Image Analysis, and Smart Healthcare.</a:t>
            </a:r>
            <a:endParaRPr sz="1400" dirty="0">
              <a:solidFill>
                <a:srgbClr val="20124D"/>
              </a:solidFill>
            </a:endParaRPr>
          </a:p>
        </p:txBody>
      </p:sp>
      <p:sp>
        <p:nvSpPr>
          <p:cNvPr id="71" name="Google Shape;71;p15"/>
          <p:cNvSpPr txBox="1"/>
          <p:nvPr/>
        </p:nvSpPr>
        <p:spPr>
          <a:xfrm>
            <a:off x="310243" y="268100"/>
            <a:ext cx="6292503"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rgbClr val="20124D"/>
                </a:solidFill>
                <a:latin typeface="Calibri"/>
                <a:ea typeface="Calibri"/>
                <a:cs typeface="Calibri"/>
                <a:sym typeface="Calibri"/>
              </a:rPr>
              <a:t>About me </a:t>
            </a:r>
            <a:endParaRPr sz="2100" b="1" dirty="0">
              <a:solidFill>
                <a:srgbClr val="20124D"/>
              </a:solidFill>
              <a:latin typeface="Calibri"/>
              <a:ea typeface="Calibri"/>
              <a:cs typeface="Calibri"/>
              <a:sym typeface="Calibri"/>
            </a:endParaRPr>
          </a:p>
        </p:txBody>
      </p:sp>
      <p:cxnSp>
        <p:nvCxnSpPr>
          <p:cNvPr id="73" name="Google Shape;73;p15"/>
          <p:cNvCxnSpPr>
            <a:cxnSpLocks/>
          </p:cNvCxnSpPr>
          <p:nvPr/>
        </p:nvCxnSpPr>
        <p:spPr>
          <a:xfrm>
            <a:off x="367393" y="728663"/>
            <a:ext cx="8581728" cy="0"/>
          </a:xfrm>
          <a:prstGeom prst="straightConnector1">
            <a:avLst/>
          </a:prstGeom>
          <a:noFill/>
          <a:ln w="25400" cap="flat" cmpd="sng">
            <a:solidFill>
              <a:srgbClr val="123F6D"/>
            </a:solidFill>
            <a:prstDash val="solid"/>
            <a:miter lim="800000"/>
            <a:headEnd type="none" w="sm" len="sm"/>
            <a:tailEnd type="none" w="sm" len="sm"/>
          </a:ln>
        </p:spPr>
      </p:cxnSp>
      <p:sp>
        <p:nvSpPr>
          <p:cNvPr id="74" name="Google Shape;74;p15"/>
          <p:cNvSpPr/>
          <p:nvPr/>
        </p:nvSpPr>
        <p:spPr>
          <a:xfrm>
            <a:off x="0" y="4937750"/>
            <a:ext cx="5811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dirty="0">
                <a:solidFill>
                  <a:schemeClr val="lt1"/>
                </a:solidFill>
                <a:latin typeface="Calibri"/>
                <a:ea typeface="Calibri"/>
                <a:cs typeface="Calibri"/>
                <a:sym typeface="Calibri"/>
              </a:rPr>
              <a:t>    </a:t>
            </a:r>
            <a:r>
              <a:rPr lang="en" dirty="0">
                <a:solidFill>
                  <a:srgbClr val="C00000"/>
                </a:solidFill>
                <a:latin typeface="Calibri"/>
                <a:ea typeface="Calibri"/>
                <a:cs typeface="Calibri"/>
                <a:sym typeface="Calibri"/>
              </a:rPr>
              <a:t>1</a:t>
            </a:r>
            <a:endParaRPr sz="1400" dirty="0">
              <a:solidFill>
                <a:srgbClr val="C00000"/>
              </a:solidFill>
              <a:latin typeface="Calibri"/>
              <a:ea typeface="Calibri"/>
              <a:cs typeface="Calibri"/>
              <a:sym typeface="Calibri"/>
            </a:endParaRPr>
          </a:p>
        </p:txBody>
      </p:sp>
      <p:sp>
        <p:nvSpPr>
          <p:cNvPr id="75" name="Google Shape;75;p15"/>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76" name="Google Shape;76;p15"/>
          <p:cNvPicPr preferRelativeResize="0"/>
          <p:nvPr/>
        </p:nvPicPr>
        <p:blipFill>
          <a:blip r:embed="rId3">
            <a:alphaModFix/>
          </a:blip>
          <a:stretch>
            <a:fillRect/>
          </a:stretch>
        </p:blipFill>
        <p:spPr>
          <a:xfrm>
            <a:off x="4877730" y="836270"/>
            <a:ext cx="4190020" cy="2662747"/>
          </a:xfrm>
          <a:prstGeom prst="rect">
            <a:avLst/>
          </a:prstGeom>
          <a:noFill/>
          <a:ln>
            <a:noFill/>
          </a:ln>
        </p:spPr>
      </p:pic>
      <p:sp>
        <p:nvSpPr>
          <p:cNvPr id="77" name="Google Shape;77;p15"/>
          <p:cNvSpPr txBox="1"/>
          <p:nvPr/>
        </p:nvSpPr>
        <p:spPr>
          <a:xfrm>
            <a:off x="5254490" y="3499017"/>
            <a:ext cx="34365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     </a:t>
            </a:r>
            <a:r>
              <a:rPr lang="en" sz="1200" dirty="0">
                <a:solidFill>
                  <a:srgbClr val="20124D"/>
                </a:solidFill>
              </a:rPr>
              <a:t> </a:t>
            </a:r>
            <a:r>
              <a:rPr lang="en" sz="1200" b="1" dirty="0" err="1">
                <a:solidFill>
                  <a:srgbClr val="20124D"/>
                </a:solidFill>
              </a:rPr>
              <a:t>VinUniversity</a:t>
            </a:r>
            <a:r>
              <a:rPr lang="en" sz="1200" b="1" dirty="0">
                <a:solidFill>
                  <a:srgbClr val="20124D"/>
                </a:solidFill>
              </a:rPr>
              <a:t> Campus, Hanoi, Vietnam</a:t>
            </a:r>
            <a:endParaRPr sz="1200" b="1" dirty="0">
              <a:solidFill>
                <a:srgbClr val="20124D"/>
              </a:solidFill>
            </a:endParaRPr>
          </a:p>
        </p:txBody>
      </p:sp>
      <p:pic>
        <p:nvPicPr>
          <p:cNvPr id="3" name="Google Shape;90;p16">
            <a:extLst>
              <a:ext uri="{FF2B5EF4-FFF2-40B4-BE49-F238E27FC236}">
                <a16:creationId xmlns:a16="http://schemas.microsoft.com/office/drawing/2014/main" id="{01B01E43-50B7-D989-904C-AE92B3E83103}"/>
              </a:ext>
            </a:extLst>
          </p:cNvPr>
          <p:cNvPicPr preferRelativeResize="0"/>
          <p:nvPr/>
        </p:nvPicPr>
        <p:blipFill>
          <a:blip r:embed="rId4">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3"/>
          <p:cNvSpPr txBox="1">
            <a:spLocks noGrp="1"/>
          </p:cNvSpPr>
          <p:nvPr>
            <p:ph type="title"/>
          </p:nvPr>
        </p:nvSpPr>
        <p:spPr>
          <a:xfrm>
            <a:off x="341275" y="186993"/>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49009"/>
              <a:buFont typeface="Arial"/>
              <a:buNone/>
            </a:pPr>
            <a:r>
              <a:rPr lang="en" sz="2244" b="1" dirty="0">
                <a:solidFill>
                  <a:srgbClr val="123F6D"/>
                </a:solidFill>
                <a:latin typeface="Calibri"/>
                <a:ea typeface="Calibri"/>
                <a:cs typeface="Calibri"/>
                <a:sym typeface="Calibri"/>
              </a:rPr>
              <a:t>Building large-scale, open and annotated datasets </a:t>
            </a:r>
            <a:endParaRPr sz="3244" b="1" dirty="0">
              <a:solidFill>
                <a:srgbClr val="123F6D"/>
              </a:solidFill>
              <a:latin typeface="Calibri"/>
              <a:ea typeface="Calibri"/>
              <a:cs typeface="Calibri"/>
              <a:sym typeface="Calibri"/>
            </a:endParaRPr>
          </a:p>
        </p:txBody>
      </p:sp>
      <p:sp>
        <p:nvSpPr>
          <p:cNvPr id="292" name="Google Shape;292;p33"/>
          <p:cNvSpPr txBox="1">
            <a:spLocks noGrp="1"/>
          </p:cNvSpPr>
          <p:nvPr>
            <p:ph type="body" idx="1"/>
          </p:nvPr>
        </p:nvSpPr>
        <p:spPr>
          <a:xfrm>
            <a:off x="282125" y="715800"/>
            <a:ext cx="8520600" cy="42429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Clr>
                <a:schemeClr val="dk1"/>
              </a:buClr>
              <a:buSzPct val="73333"/>
              <a:buFont typeface="Arial"/>
              <a:buNone/>
            </a:pPr>
            <a:endParaRPr sz="1500" dirty="0">
              <a:solidFill>
                <a:srgbClr val="741B47"/>
              </a:solidFill>
            </a:endParaRPr>
          </a:p>
          <a:p>
            <a:pPr marL="0" lvl="0" indent="0" algn="l" rtl="0">
              <a:spcBef>
                <a:spcPts val="1200"/>
              </a:spcBef>
              <a:spcAft>
                <a:spcPts val="0"/>
              </a:spcAft>
              <a:buClr>
                <a:schemeClr val="dk1"/>
              </a:buClr>
              <a:buSzPct val="73333"/>
              <a:buFont typeface="Arial"/>
              <a:buNone/>
            </a:pPr>
            <a:endParaRPr sz="1500" dirty="0">
              <a:solidFill>
                <a:srgbClr val="741B47"/>
              </a:solidFill>
            </a:endParaRPr>
          </a:p>
          <a:p>
            <a:pPr marL="0" lvl="0" indent="0" algn="l" rtl="0">
              <a:spcBef>
                <a:spcPts val="1200"/>
              </a:spcBef>
              <a:spcAft>
                <a:spcPts val="0"/>
              </a:spcAft>
              <a:buClr>
                <a:schemeClr val="dk1"/>
              </a:buClr>
              <a:buSzPct val="73333"/>
              <a:buFont typeface="Arial"/>
              <a:buNone/>
            </a:pPr>
            <a:endParaRPr sz="1500" dirty="0">
              <a:solidFill>
                <a:srgbClr val="741B47"/>
              </a:solidFill>
            </a:endParaRPr>
          </a:p>
          <a:p>
            <a:pPr marL="0" lvl="0" indent="0" algn="l" rtl="0">
              <a:spcBef>
                <a:spcPts val="1200"/>
              </a:spcBef>
              <a:spcAft>
                <a:spcPts val="0"/>
              </a:spcAft>
              <a:buClr>
                <a:schemeClr val="dk1"/>
              </a:buClr>
              <a:buSzPct val="73333"/>
              <a:buFont typeface="Arial"/>
              <a:buNone/>
            </a:pPr>
            <a:endParaRPr sz="1500" dirty="0">
              <a:solidFill>
                <a:srgbClr val="741B47"/>
              </a:solidFill>
            </a:endParaRPr>
          </a:p>
          <a:p>
            <a:pPr marL="0" lvl="0" indent="0" algn="l" rtl="0">
              <a:spcBef>
                <a:spcPts val="1200"/>
              </a:spcBef>
              <a:spcAft>
                <a:spcPts val="0"/>
              </a:spcAft>
              <a:buClr>
                <a:schemeClr val="dk1"/>
              </a:buClr>
              <a:buSzPct val="73333"/>
              <a:buFont typeface="Arial"/>
              <a:buNone/>
            </a:pPr>
            <a:endParaRPr sz="1500" dirty="0">
              <a:solidFill>
                <a:srgbClr val="741B47"/>
              </a:solidFill>
            </a:endParaRPr>
          </a:p>
          <a:p>
            <a:pPr marL="0" lvl="0" indent="0" algn="l" rtl="0">
              <a:spcBef>
                <a:spcPts val="1200"/>
              </a:spcBef>
              <a:spcAft>
                <a:spcPts val="0"/>
              </a:spcAft>
              <a:buClr>
                <a:schemeClr val="dk1"/>
              </a:buClr>
              <a:buSzPct val="61111"/>
              <a:buFont typeface="Arial"/>
              <a:buNone/>
            </a:pPr>
            <a:endParaRPr dirty="0">
              <a:solidFill>
                <a:schemeClr val="dk1"/>
              </a:solidFill>
            </a:endParaRPr>
          </a:p>
          <a:p>
            <a:pPr marL="0" lvl="0" indent="0" algn="l" rtl="0">
              <a:spcBef>
                <a:spcPts val="1200"/>
              </a:spcBef>
              <a:spcAft>
                <a:spcPts val="0"/>
              </a:spcAft>
              <a:buClr>
                <a:schemeClr val="dk1"/>
              </a:buClr>
              <a:buSzPct val="61111"/>
              <a:buFont typeface="Arial"/>
              <a:buNone/>
            </a:pPr>
            <a:endParaRPr b="1" dirty="0">
              <a:solidFill>
                <a:schemeClr val="dk1"/>
              </a:solidFill>
            </a:endParaRPr>
          </a:p>
          <a:p>
            <a:pPr marL="0" lvl="0" indent="0" algn="l" rtl="0">
              <a:spcBef>
                <a:spcPts val="1200"/>
              </a:spcBef>
              <a:spcAft>
                <a:spcPts val="0"/>
              </a:spcAft>
              <a:buNone/>
            </a:pPr>
            <a:r>
              <a:rPr lang="en" b="1" dirty="0">
                <a:solidFill>
                  <a:schemeClr val="dk1"/>
                </a:solidFill>
              </a:rPr>
              <a:t>  </a:t>
            </a:r>
            <a:r>
              <a:rPr lang="en" b="1" dirty="0">
                <a:solidFill>
                  <a:srgbClr val="20124D"/>
                </a:solidFill>
              </a:rPr>
              <a:t>                              *</a:t>
            </a:r>
            <a:r>
              <a:rPr lang="en" b="1" dirty="0" err="1">
                <a:solidFill>
                  <a:srgbClr val="20124D"/>
                </a:solidFill>
              </a:rPr>
              <a:t>VinDr-SpinXR</a:t>
            </a:r>
            <a:r>
              <a:rPr lang="en" b="1" dirty="0">
                <a:solidFill>
                  <a:srgbClr val="20124D"/>
                </a:solidFill>
              </a:rPr>
              <a:t> Dataset			**</a:t>
            </a:r>
            <a:r>
              <a:rPr lang="en" b="1" dirty="0" err="1">
                <a:solidFill>
                  <a:srgbClr val="20124D"/>
                </a:solidFill>
              </a:rPr>
              <a:t>VinDr-RibCXR</a:t>
            </a:r>
            <a:r>
              <a:rPr lang="en" b="1" dirty="0">
                <a:solidFill>
                  <a:srgbClr val="20124D"/>
                </a:solidFill>
              </a:rPr>
              <a:t> Dataset</a:t>
            </a:r>
            <a:endParaRPr b="1" dirty="0">
              <a:solidFill>
                <a:srgbClr val="20124D"/>
              </a:solidFill>
            </a:endParaRPr>
          </a:p>
          <a:p>
            <a:pPr marL="1828800" lvl="0" indent="457200" algn="l" rtl="0">
              <a:spcBef>
                <a:spcPts val="1200"/>
              </a:spcBef>
              <a:spcAft>
                <a:spcPts val="0"/>
              </a:spcAft>
              <a:buNone/>
            </a:pPr>
            <a:r>
              <a:rPr lang="en" b="1" dirty="0">
                <a:solidFill>
                  <a:srgbClr val="20124D"/>
                </a:solidFill>
              </a:rPr>
              <a:t>10,468 images	</a:t>
            </a:r>
            <a:r>
              <a:rPr lang="en" b="1" dirty="0">
                <a:solidFill>
                  <a:schemeClr val="dk1"/>
                </a:solidFill>
              </a:rPr>
              <a:t>		               </a:t>
            </a:r>
            <a:r>
              <a:rPr lang="en" b="1" dirty="0">
                <a:solidFill>
                  <a:srgbClr val="20124D"/>
                </a:solidFill>
              </a:rPr>
              <a:t>250 images</a:t>
            </a:r>
            <a:endParaRPr b="1" dirty="0">
              <a:solidFill>
                <a:srgbClr val="20124D"/>
              </a:solidFill>
            </a:endParaRPr>
          </a:p>
          <a:p>
            <a:pPr marL="0" lvl="0" indent="0" algn="l" rtl="0">
              <a:spcBef>
                <a:spcPts val="1200"/>
              </a:spcBef>
              <a:spcAft>
                <a:spcPts val="0"/>
              </a:spcAft>
              <a:buNone/>
            </a:pPr>
            <a:r>
              <a:rPr lang="en" sz="1447" dirty="0">
                <a:solidFill>
                  <a:srgbClr val="20124D"/>
                </a:solidFill>
              </a:rPr>
              <a:t>*</a:t>
            </a:r>
            <a:r>
              <a:rPr lang="en" sz="1447" dirty="0" err="1">
                <a:solidFill>
                  <a:srgbClr val="20124D"/>
                </a:solidFill>
              </a:rPr>
              <a:t>Hieu</a:t>
            </a:r>
            <a:r>
              <a:rPr lang="en" sz="1447" dirty="0">
                <a:solidFill>
                  <a:srgbClr val="20124D"/>
                </a:solidFill>
              </a:rPr>
              <a:t> Pham </a:t>
            </a:r>
            <a:r>
              <a:rPr lang="en" sz="1447" i="1" dirty="0">
                <a:solidFill>
                  <a:srgbClr val="20124D"/>
                </a:solidFill>
              </a:rPr>
              <a:t>et al.</a:t>
            </a:r>
            <a:r>
              <a:rPr lang="en" sz="1447" dirty="0">
                <a:solidFill>
                  <a:srgbClr val="20124D"/>
                </a:solidFill>
              </a:rPr>
              <a:t> “</a:t>
            </a:r>
            <a:r>
              <a:rPr lang="en" sz="1447" dirty="0" err="1">
                <a:solidFill>
                  <a:srgbClr val="20124D"/>
                </a:solidFill>
              </a:rPr>
              <a:t>VinDr-SpineXR</a:t>
            </a:r>
            <a:r>
              <a:rPr lang="en" sz="1447" dirty="0">
                <a:solidFill>
                  <a:srgbClr val="20124D"/>
                </a:solidFill>
              </a:rPr>
              <a:t>: A deep learning framework for spinal lesions detection and classification from radiographs”, MICCAI 2022, </a:t>
            </a:r>
          </a:p>
          <a:p>
            <a:pPr marL="0" lvl="0" indent="0" algn="l" rtl="0">
              <a:spcBef>
                <a:spcPts val="1200"/>
              </a:spcBef>
              <a:spcAft>
                <a:spcPts val="0"/>
              </a:spcAft>
              <a:buNone/>
            </a:pPr>
            <a:r>
              <a:rPr lang="en" sz="1447" dirty="0">
                <a:solidFill>
                  <a:srgbClr val="20124D"/>
                </a:solidFill>
              </a:rPr>
              <a:t>*** </a:t>
            </a:r>
            <a:r>
              <a:rPr lang="en" sz="1447" dirty="0" err="1">
                <a:solidFill>
                  <a:srgbClr val="20124D"/>
                </a:solidFill>
              </a:rPr>
              <a:t>Hieu</a:t>
            </a:r>
            <a:r>
              <a:rPr lang="en" sz="1447" dirty="0">
                <a:solidFill>
                  <a:srgbClr val="20124D"/>
                </a:solidFill>
              </a:rPr>
              <a:t> Pham </a:t>
            </a:r>
            <a:r>
              <a:rPr lang="en" sz="1447" i="1" dirty="0">
                <a:solidFill>
                  <a:srgbClr val="20124D"/>
                </a:solidFill>
              </a:rPr>
              <a:t>et al.</a:t>
            </a:r>
            <a:r>
              <a:rPr lang="en" sz="1447" dirty="0">
                <a:solidFill>
                  <a:srgbClr val="20124D"/>
                </a:solidFill>
              </a:rPr>
              <a:t> “</a:t>
            </a:r>
            <a:r>
              <a:rPr lang="en" sz="1447" dirty="0" err="1">
                <a:solidFill>
                  <a:srgbClr val="20124D"/>
                </a:solidFill>
              </a:rPr>
              <a:t>VinDr-RibCXR</a:t>
            </a:r>
            <a:r>
              <a:rPr lang="en" sz="1447" dirty="0">
                <a:solidFill>
                  <a:srgbClr val="20124D"/>
                </a:solidFill>
              </a:rPr>
              <a:t>: A Benchmark Dataset for Automatic Segmentation and Labeling of Individual Ribs on Chest X-rays”, MIDL 2021. </a:t>
            </a:r>
            <a:endParaRPr sz="1447" dirty="0">
              <a:solidFill>
                <a:schemeClr val="dk1"/>
              </a:solidFill>
            </a:endParaRPr>
          </a:p>
        </p:txBody>
      </p:sp>
      <p:pic>
        <p:nvPicPr>
          <p:cNvPr id="293" name="Google Shape;293;p33"/>
          <p:cNvPicPr preferRelativeResize="0"/>
          <p:nvPr/>
        </p:nvPicPr>
        <p:blipFill>
          <a:blip r:embed="rId3">
            <a:alphaModFix/>
          </a:blip>
          <a:stretch>
            <a:fillRect/>
          </a:stretch>
        </p:blipFill>
        <p:spPr>
          <a:xfrm>
            <a:off x="2043307" y="767804"/>
            <a:ext cx="1904524" cy="2287583"/>
          </a:xfrm>
          <a:prstGeom prst="rect">
            <a:avLst/>
          </a:prstGeom>
          <a:noFill/>
          <a:ln>
            <a:noFill/>
          </a:ln>
        </p:spPr>
      </p:pic>
      <p:pic>
        <p:nvPicPr>
          <p:cNvPr id="294" name="Google Shape;294;p33"/>
          <p:cNvPicPr preferRelativeResize="0"/>
          <p:nvPr/>
        </p:nvPicPr>
        <p:blipFill>
          <a:blip r:embed="rId4">
            <a:alphaModFix/>
          </a:blip>
          <a:stretch>
            <a:fillRect/>
          </a:stretch>
        </p:blipFill>
        <p:spPr>
          <a:xfrm>
            <a:off x="5675879" y="855163"/>
            <a:ext cx="2441174" cy="2240137"/>
          </a:xfrm>
          <a:prstGeom prst="rect">
            <a:avLst/>
          </a:prstGeom>
          <a:noFill/>
          <a:ln>
            <a:noFill/>
          </a:ln>
        </p:spPr>
      </p:pic>
      <p:sp>
        <p:nvSpPr>
          <p:cNvPr id="295" name="Google Shape;295;p33"/>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7" name="Google Shape;297;p33"/>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20</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683ED25B-5B86-69E3-F954-17452FA461EE}"/>
              </a:ext>
            </a:extLst>
          </p:cNvPr>
          <p:cNvPicPr preferRelativeResize="0"/>
          <p:nvPr/>
        </p:nvPicPr>
        <p:blipFill>
          <a:blip r:embed="rId5">
            <a:alphaModFix/>
          </a:blip>
          <a:stretch>
            <a:fillRect/>
          </a:stretch>
        </p:blipFill>
        <p:spPr>
          <a:xfrm>
            <a:off x="7199194" y="109207"/>
            <a:ext cx="1871018" cy="458634"/>
          </a:xfrm>
          <a:prstGeom prst="rect">
            <a:avLst/>
          </a:prstGeom>
          <a:noFill/>
          <a:ln>
            <a:noFill/>
          </a:ln>
        </p:spPr>
      </p:pic>
      <p:cxnSp>
        <p:nvCxnSpPr>
          <p:cNvPr id="3" name="Google Shape;269;p31">
            <a:extLst>
              <a:ext uri="{FF2B5EF4-FFF2-40B4-BE49-F238E27FC236}">
                <a16:creationId xmlns:a16="http://schemas.microsoft.com/office/drawing/2014/main" id="{6759A37A-8E40-4019-2B31-73D1F4E6ABC0}"/>
              </a:ext>
            </a:extLst>
          </p:cNvPr>
          <p:cNvCxnSpPr>
            <a:cxnSpLocks/>
          </p:cNvCxnSpPr>
          <p:nvPr/>
        </p:nvCxnSpPr>
        <p:spPr>
          <a:xfrm>
            <a:off x="416379" y="715800"/>
            <a:ext cx="8532742" cy="12863"/>
          </a:xfrm>
          <a:prstGeom prst="straightConnector1">
            <a:avLst/>
          </a:prstGeom>
          <a:noFill/>
          <a:ln w="25400" cap="flat" cmpd="sng">
            <a:solidFill>
              <a:srgbClr val="123F6D"/>
            </a:solidFill>
            <a:prstDash val="solid"/>
            <a:miter lim="800000"/>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5" name="Google Shape;295;p33"/>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7" name="Google Shape;297;p33"/>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20</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683ED25B-5B86-69E3-F954-17452FA461EE}"/>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
        <p:nvSpPr>
          <p:cNvPr id="9" name="TextBox 8">
            <a:extLst>
              <a:ext uri="{FF2B5EF4-FFF2-40B4-BE49-F238E27FC236}">
                <a16:creationId xmlns:a16="http://schemas.microsoft.com/office/drawing/2014/main" id="{7E48FCBE-8AE3-63AC-4DAE-A8A3C475A117}"/>
              </a:ext>
            </a:extLst>
          </p:cNvPr>
          <p:cNvSpPr txBox="1"/>
          <p:nvPr/>
        </p:nvSpPr>
        <p:spPr>
          <a:xfrm>
            <a:off x="81644" y="1894114"/>
            <a:ext cx="9144000" cy="461665"/>
          </a:xfrm>
          <a:prstGeom prst="rect">
            <a:avLst/>
          </a:prstGeom>
          <a:noFill/>
        </p:spPr>
        <p:txBody>
          <a:bodyPr wrap="square">
            <a:spAutoFit/>
          </a:bodyPr>
          <a:lstStyle/>
          <a:p>
            <a:pPr algn="ctr"/>
            <a:r>
              <a:rPr lang="en" sz="2400" b="1" dirty="0">
                <a:solidFill>
                  <a:srgbClr val="123F6D"/>
                </a:solidFill>
                <a:latin typeface="Calibri"/>
                <a:ea typeface="Calibri"/>
                <a:cs typeface="Calibri"/>
                <a:sym typeface="Calibri"/>
              </a:rPr>
              <a:t>Building AI Models for Medical Imaging Analysis</a:t>
            </a:r>
            <a:endParaRPr lang="en-FR" sz="2400" dirty="0"/>
          </a:p>
        </p:txBody>
      </p:sp>
    </p:spTree>
    <p:extLst>
      <p:ext uri="{BB962C8B-B14F-4D97-AF65-F5344CB8AC3E}">
        <p14:creationId xmlns:p14="http://schemas.microsoft.com/office/powerpoint/2010/main" val="2219196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42</a:t>
            </a:r>
            <a:endParaRPr sz="1400">
              <a:solidFill>
                <a:schemeClr val="lt1"/>
              </a:solidFill>
              <a:latin typeface="Calibri"/>
              <a:ea typeface="Calibri"/>
              <a:cs typeface="Calibri"/>
              <a:sym typeface="Calibri"/>
            </a:endParaRPr>
          </a:p>
        </p:txBody>
      </p:sp>
      <p:sp>
        <p:nvSpPr>
          <p:cNvPr id="354" name="Google Shape;354;p38"/>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55" name="Google Shape;355;p38"/>
          <p:cNvSpPr txBox="1"/>
          <p:nvPr/>
        </p:nvSpPr>
        <p:spPr>
          <a:xfrm>
            <a:off x="484973" y="268100"/>
            <a:ext cx="7094578" cy="828915"/>
          </a:xfrm>
          <a:prstGeom prst="rect">
            <a:avLst/>
          </a:prstGeom>
          <a:noFill/>
          <a:ln>
            <a:noFill/>
          </a:ln>
        </p:spPr>
        <p:txBody>
          <a:bodyPr spcFirstLastPara="1" wrap="square" lIns="68575" tIns="34275" rIns="68575" bIns="34275" anchor="t" anchorCtr="0">
            <a:spAutoFit/>
          </a:bodyPr>
          <a:lstStyle/>
          <a:p>
            <a:pPr marL="0" lvl="0" indent="0" algn="l" rtl="0">
              <a:lnSpc>
                <a:spcPct val="110000"/>
              </a:lnSpc>
              <a:spcBef>
                <a:spcPts val="500"/>
              </a:spcBef>
              <a:spcAft>
                <a:spcPts val="0"/>
              </a:spcAft>
              <a:buClr>
                <a:schemeClr val="dk1"/>
              </a:buClr>
              <a:buSzPts val="1100"/>
              <a:buFont typeface="Arial"/>
              <a:buNone/>
            </a:pPr>
            <a:r>
              <a:rPr lang="en" sz="2200" b="1" dirty="0">
                <a:solidFill>
                  <a:srgbClr val="123F6D"/>
                </a:solidFill>
                <a:latin typeface="Calibri"/>
                <a:ea typeface="Calibri"/>
                <a:cs typeface="Calibri"/>
                <a:sym typeface="Calibri"/>
              </a:rPr>
              <a:t>Building AI models for Medical Imaging Analysis</a:t>
            </a:r>
            <a:endParaRPr sz="2100" b="1" dirty="0">
              <a:solidFill>
                <a:srgbClr val="123F6D"/>
              </a:solidFill>
            </a:endParaRPr>
          </a:p>
          <a:p>
            <a:pPr marL="0" marR="0" lvl="0" indent="0" algn="l" rtl="0">
              <a:spcBef>
                <a:spcPts val="0"/>
              </a:spcBef>
              <a:spcAft>
                <a:spcPts val="0"/>
              </a:spcAft>
              <a:buNone/>
            </a:pPr>
            <a:endParaRPr sz="2100" b="1" dirty="0">
              <a:solidFill>
                <a:srgbClr val="123F6D"/>
              </a:solidFill>
            </a:endParaRPr>
          </a:p>
        </p:txBody>
      </p:sp>
      <p:cxnSp>
        <p:nvCxnSpPr>
          <p:cNvPr id="356" name="Google Shape;356;p38"/>
          <p:cNvCxnSpPr>
            <a:cxnSpLocks/>
          </p:cNvCxnSpPr>
          <p:nvPr/>
        </p:nvCxnSpPr>
        <p:spPr>
          <a:xfrm>
            <a:off x="581100" y="728663"/>
            <a:ext cx="8368021" cy="0"/>
          </a:xfrm>
          <a:prstGeom prst="straightConnector1">
            <a:avLst/>
          </a:prstGeom>
          <a:noFill/>
          <a:ln w="25400" cap="flat" cmpd="sng">
            <a:solidFill>
              <a:srgbClr val="123F6D"/>
            </a:solidFill>
            <a:prstDash val="solid"/>
            <a:miter lim="800000"/>
            <a:headEnd type="none" w="sm" len="sm"/>
            <a:tailEnd type="none" w="sm" len="sm"/>
          </a:ln>
        </p:spPr>
      </p:cxnSp>
      <p:sp>
        <p:nvSpPr>
          <p:cNvPr id="357" name="Google Shape;357;p38"/>
          <p:cNvSpPr txBox="1"/>
          <p:nvPr/>
        </p:nvSpPr>
        <p:spPr>
          <a:xfrm>
            <a:off x="993725" y="833775"/>
            <a:ext cx="7955396" cy="4395000"/>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sz="1200" dirty="0">
              <a:solidFill>
                <a:srgbClr val="020202"/>
              </a:solidFill>
              <a:highlight>
                <a:schemeClr val="lt1"/>
              </a:highlight>
            </a:endParaRPr>
          </a:p>
        </p:txBody>
      </p:sp>
      <p:sp>
        <p:nvSpPr>
          <p:cNvPr id="358" name="Google Shape;358;p38"/>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pic>
        <p:nvPicPr>
          <p:cNvPr id="360" name="Google Shape;360;p38"/>
          <p:cNvPicPr preferRelativeResize="0"/>
          <p:nvPr/>
        </p:nvPicPr>
        <p:blipFill>
          <a:blip r:embed="rId3">
            <a:alphaModFix/>
          </a:blip>
          <a:stretch>
            <a:fillRect/>
          </a:stretch>
        </p:blipFill>
        <p:spPr>
          <a:xfrm>
            <a:off x="7242092" y="87075"/>
            <a:ext cx="1803156" cy="485700"/>
          </a:xfrm>
          <a:prstGeom prst="rect">
            <a:avLst/>
          </a:prstGeom>
          <a:noFill/>
          <a:ln>
            <a:noFill/>
          </a:ln>
        </p:spPr>
      </p:pic>
      <p:sp>
        <p:nvSpPr>
          <p:cNvPr id="361" name="Google Shape;361;p38"/>
          <p:cNvSpPr/>
          <p:nvPr/>
        </p:nvSpPr>
        <p:spPr>
          <a:xfrm>
            <a:off x="7620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25</a:t>
            </a:r>
            <a:endParaRPr sz="1400">
              <a:solidFill>
                <a:schemeClr val="lt1"/>
              </a:solidFill>
              <a:latin typeface="Calibri"/>
              <a:ea typeface="Calibri"/>
              <a:cs typeface="Calibri"/>
              <a:sym typeface="Calibri"/>
            </a:endParaRPr>
          </a:p>
        </p:txBody>
      </p:sp>
      <p:pic>
        <p:nvPicPr>
          <p:cNvPr id="5" name="Picture 4" descr="Diagram&#10;&#10;Description automatically generated">
            <a:extLst>
              <a:ext uri="{FF2B5EF4-FFF2-40B4-BE49-F238E27FC236}">
                <a16:creationId xmlns:a16="http://schemas.microsoft.com/office/drawing/2014/main" id="{A4338F8B-4CA6-4284-878F-185CC3135C80}"/>
              </a:ext>
            </a:extLst>
          </p:cNvPr>
          <p:cNvPicPr>
            <a:picLocks noChangeAspect="1"/>
          </p:cNvPicPr>
          <p:nvPr/>
        </p:nvPicPr>
        <p:blipFill>
          <a:blip r:embed="rId4"/>
          <a:stretch>
            <a:fillRect/>
          </a:stretch>
        </p:blipFill>
        <p:spPr>
          <a:xfrm>
            <a:off x="749312" y="1371707"/>
            <a:ext cx="3483953" cy="264006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2CB9436C-BA97-6B03-9CEE-45DD9FCBDE94}"/>
              </a:ext>
            </a:extLst>
          </p:cNvPr>
          <p:cNvPicPr>
            <a:picLocks noChangeAspect="1"/>
          </p:cNvPicPr>
          <p:nvPr/>
        </p:nvPicPr>
        <p:blipFill>
          <a:blip r:embed="rId5"/>
          <a:stretch>
            <a:fillRect/>
          </a:stretch>
        </p:blipFill>
        <p:spPr>
          <a:xfrm>
            <a:off x="4477678" y="1150485"/>
            <a:ext cx="4567570" cy="1162933"/>
          </a:xfrm>
          <a:prstGeom prst="rect">
            <a:avLst/>
          </a:prstGeom>
        </p:spPr>
      </p:pic>
      <p:sp>
        <p:nvSpPr>
          <p:cNvPr id="9" name="TextBox 8">
            <a:extLst>
              <a:ext uri="{FF2B5EF4-FFF2-40B4-BE49-F238E27FC236}">
                <a16:creationId xmlns:a16="http://schemas.microsoft.com/office/drawing/2014/main" id="{9680FBC8-B874-0337-ABBA-F355BD65F23E}"/>
              </a:ext>
            </a:extLst>
          </p:cNvPr>
          <p:cNvSpPr txBox="1"/>
          <p:nvPr/>
        </p:nvSpPr>
        <p:spPr>
          <a:xfrm>
            <a:off x="4571115" y="2326756"/>
            <a:ext cx="4572000" cy="769441"/>
          </a:xfrm>
          <a:prstGeom prst="rect">
            <a:avLst/>
          </a:prstGeom>
          <a:noFill/>
        </p:spPr>
        <p:txBody>
          <a:bodyPr wrap="square">
            <a:spAutoFit/>
          </a:bodyPr>
          <a:lstStyle/>
          <a:p>
            <a:r>
              <a:rPr lang="en-FR" sz="1100" dirty="0">
                <a:solidFill>
                  <a:srgbClr val="002060"/>
                </a:solidFill>
              </a:rPr>
              <a:t>We proposed the </a:t>
            </a:r>
            <a:r>
              <a:rPr lang="en-GB" sz="1100" b="1" dirty="0">
                <a:solidFill>
                  <a:srgbClr val="FF0000"/>
                </a:solidFill>
              </a:rPr>
              <a:t>conditional training mechanism</a:t>
            </a:r>
            <a:r>
              <a:rPr lang="en-FR" sz="1100" dirty="0">
                <a:solidFill>
                  <a:srgbClr val="002060"/>
                </a:solidFill>
              </a:rPr>
              <a:t>. A CNN is trained on a training set where all parent labels (red nodes) are positive, to classify leaf labels (blue nodes), which could be either positive or negative.</a:t>
            </a:r>
          </a:p>
        </p:txBody>
      </p:sp>
      <p:pic>
        <p:nvPicPr>
          <p:cNvPr id="11" name="Picture 10" descr="A picture containing watch&#10;&#10;Description automatically generated">
            <a:extLst>
              <a:ext uri="{FF2B5EF4-FFF2-40B4-BE49-F238E27FC236}">
                <a16:creationId xmlns:a16="http://schemas.microsoft.com/office/drawing/2014/main" id="{7A173CCD-6FD8-8387-96C3-5189C253EBBD}"/>
              </a:ext>
            </a:extLst>
          </p:cNvPr>
          <p:cNvPicPr>
            <a:picLocks noChangeAspect="1"/>
          </p:cNvPicPr>
          <p:nvPr/>
        </p:nvPicPr>
        <p:blipFill>
          <a:blip r:embed="rId6"/>
          <a:stretch>
            <a:fillRect/>
          </a:stretch>
        </p:blipFill>
        <p:spPr>
          <a:xfrm>
            <a:off x="5353525" y="2891128"/>
            <a:ext cx="1208682" cy="986971"/>
          </a:xfrm>
          <a:prstGeom prst="rect">
            <a:avLst/>
          </a:prstGeom>
        </p:spPr>
      </p:pic>
      <p:pic>
        <p:nvPicPr>
          <p:cNvPr id="13" name="Picture 12" descr="Text&#10;&#10;Description automatically generated">
            <a:extLst>
              <a:ext uri="{FF2B5EF4-FFF2-40B4-BE49-F238E27FC236}">
                <a16:creationId xmlns:a16="http://schemas.microsoft.com/office/drawing/2014/main" id="{568B19A2-1558-9E9E-644C-77CE89523814}"/>
              </a:ext>
            </a:extLst>
          </p:cNvPr>
          <p:cNvPicPr>
            <a:picLocks noChangeAspect="1"/>
          </p:cNvPicPr>
          <p:nvPr/>
        </p:nvPicPr>
        <p:blipFill>
          <a:blip r:embed="rId7"/>
          <a:stretch>
            <a:fillRect/>
          </a:stretch>
        </p:blipFill>
        <p:spPr>
          <a:xfrm>
            <a:off x="6786504" y="3069539"/>
            <a:ext cx="1938320" cy="532668"/>
          </a:xfrm>
          <a:prstGeom prst="rect">
            <a:avLst/>
          </a:prstGeom>
        </p:spPr>
      </p:pic>
      <p:sp>
        <p:nvSpPr>
          <p:cNvPr id="15" name="TextBox 14">
            <a:extLst>
              <a:ext uri="{FF2B5EF4-FFF2-40B4-BE49-F238E27FC236}">
                <a16:creationId xmlns:a16="http://schemas.microsoft.com/office/drawing/2014/main" id="{8442BAF8-5B22-BE2C-51DB-F52456401A3F}"/>
              </a:ext>
            </a:extLst>
          </p:cNvPr>
          <p:cNvSpPr txBox="1"/>
          <p:nvPr/>
        </p:nvSpPr>
        <p:spPr>
          <a:xfrm>
            <a:off x="553412" y="4108217"/>
            <a:ext cx="4584246" cy="932178"/>
          </a:xfrm>
          <a:prstGeom prst="rect">
            <a:avLst/>
          </a:prstGeom>
          <a:noFill/>
        </p:spPr>
        <p:txBody>
          <a:bodyPr wrap="square">
            <a:spAutoFit/>
          </a:bodyPr>
          <a:lstStyle/>
          <a:p>
            <a:pPr marL="0" lvl="0" indent="0" algn="l" rtl="0">
              <a:spcBef>
                <a:spcPts val="1200"/>
              </a:spcBef>
              <a:spcAft>
                <a:spcPts val="0"/>
              </a:spcAft>
              <a:buNone/>
            </a:pPr>
            <a:r>
              <a:rPr lang="en-GB" sz="1100" dirty="0">
                <a:solidFill>
                  <a:srgbClr val="002060"/>
                </a:solidFill>
                <a:highlight>
                  <a:schemeClr val="lt1"/>
                </a:highlight>
              </a:rPr>
              <a:t>We build a deep learning system for predicting the probability of the presence of 14 different pathologies or observations from the CXRs. Pham, </a:t>
            </a:r>
            <a:r>
              <a:rPr lang="en-GB" sz="1100" dirty="0" err="1">
                <a:solidFill>
                  <a:srgbClr val="002060"/>
                </a:solidFill>
                <a:highlight>
                  <a:schemeClr val="lt1"/>
                </a:highlight>
              </a:rPr>
              <a:t>Hieu</a:t>
            </a:r>
            <a:r>
              <a:rPr lang="en-GB" sz="1100" dirty="0">
                <a:solidFill>
                  <a:srgbClr val="002060"/>
                </a:solidFill>
                <a:highlight>
                  <a:schemeClr val="lt1"/>
                </a:highlight>
              </a:rPr>
              <a:t> H., et al. Neurocomputing 437 (2021): 186-194.</a:t>
            </a:r>
            <a:endParaRPr lang="en-GB" sz="1100" dirty="0">
              <a:solidFill>
                <a:srgbClr val="002060"/>
              </a:solidFill>
            </a:endParaRPr>
          </a:p>
          <a:p>
            <a:pPr marL="0" lvl="0" indent="0" algn="l" rtl="0">
              <a:lnSpc>
                <a:spcPct val="115000"/>
              </a:lnSpc>
              <a:spcBef>
                <a:spcPts val="1200"/>
              </a:spcBef>
              <a:spcAft>
                <a:spcPts val="0"/>
              </a:spcAft>
              <a:buNone/>
            </a:pPr>
            <a:endParaRPr lang="en-GB" sz="1100" dirty="0">
              <a:solidFill>
                <a:srgbClr val="20124D"/>
              </a:solidFill>
              <a:highlight>
                <a:schemeClr val="lt1"/>
              </a:highlight>
            </a:endParaRPr>
          </a:p>
        </p:txBody>
      </p:sp>
      <p:sp>
        <p:nvSpPr>
          <p:cNvPr id="3" name="TextBox 2">
            <a:extLst>
              <a:ext uri="{FF2B5EF4-FFF2-40B4-BE49-F238E27FC236}">
                <a16:creationId xmlns:a16="http://schemas.microsoft.com/office/drawing/2014/main" id="{0D1C1BC5-0F81-9160-3FBE-5BEE76BB4A57}"/>
              </a:ext>
            </a:extLst>
          </p:cNvPr>
          <p:cNvSpPr txBox="1"/>
          <p:nvPr/>
        </p:nvSpPr>
        <p:spPr>
          <a:xfrm>
            <a:off x="504900" y="805661"/>
            <a:ext cx="8149243" cy="307777"/>
          </a:xfrm>
          <a:prstGeom prst="rect">
            <a:avLst/>
          </a:prstGeom>
          <a:noFill/>
        </p:spPr>
        <p:txBody>
          <a:bodyPr wrap="square">
            <a:spAutoFit/>
          </a:bodyPr>
          <a:lstStyle/>
          <a:p>
            <a:r>
              <a:rPr lang="en-FR" b="1" dirty="0">
                <a:solidFill>
                  <a:srgbClr val="002060"/>
                </a:solidFill>
              </a:rPr>
              <a:t>Interpreting chest X-rays via CNNs that exploit hierarchical disease dependencies</a:t>
            </a:r>
          </a:p>
        </p:txBody>
      </p:sp>
      <p:sp>
        <p:nvSpPr>
          <p:cNvPr id="8" name="TextBox 7">
            <a:extLst>
              <a:ext uri="{FF2B5EF4-FFF2-40B4-BE49-F238E27FC236}">
                <a16:creationId xmlns:a16="http://schemas.microsoft.com/office/drawing/2014/main" id="{7C1DE906-7609-8B9A-7063-8AC9BFE5CDCF}"/>
              </a:ext>
            </a:extLst>
          </p:cNvPr>
          <p:cNvSpPr txBox="1"/>
          <p:nvPr/>
        </p:nvSpPr>
        <p:spPr>
          <a:xfrm>
            <a:off x="4857750" y="4108217"/>
            <a:ext cx="4285365" cy="600164"/>
          </a:xfrm>
          <a:prstGeom prst="rect">
            <a:avLst/>
          </a:prstGeom>
          <a:noFill/>
        </p:spPr>
        <p:txBody>
          <a:bodyPr wrap="square">
            <a:spAutoFit/>
          </a:bodyPr>
          <a:lstStyle/>
          <a:p>
            <a:r>
              <a:rPr lang="en-FR" sz="1100" dirty="0">
                <a:solidFill>
                  <a:srgbClr val="002060"/>
                </a:solidFill>
              </a:rPr>
              <a:t>For inference, the probability of each label being positive should be computed by multiplying all conditional probabilities produced by the CNN along the path from the root node to the current label.</a:t>
            </a:r>
          </a:p>
        </p:txBody>
      </p:sp>
    </p:spTree>
    <p:extLst>
      <p:ext uri="{BB962C8B-B14F-4D97-AF65-F5344CB8AC3E}">
        <p14:creationId xmlns:p14="http://schemas.microsoft.com/office/powerpoint/2010/main" val="424163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42</a:t>
            </a:r>
            <a:endParaRPr sz="1400">
              <a:solidFill>
                <a:schemeClr val="lt1"/>
              </a:solidFill>
              <a:latin typeface="Calibri"/>
              <a:ea typeface="Calibri"/>
              <a:cs typeface="Calibri"/>
              <a:sym typeface="Calibri"/>
            </a:endParaRPr>
          </a:p>
        </p:txBody>
      </p:sp>
      <p:sp>
        <p:nvSpPr>
          <p:cNvPr id="354" name="Google Shape;354;p38"/>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55" name="Google Shape;355;p38"/>
          <p:cNvSpPr txBox="1"/>
          <p:nvPr/>
        </p:nvSpPr>
        <p:spPr>
          <a:xfrm>
            <a:off x="922851" y="268100"/>
            <a:ext cx="6656700" cy="765000"/>
          </a:xfrm>
          <a:prstGeom prst="rect">
            <a:avLst/>
          </a:prstGeom>
          <a:noFill/>
          <a:ln>
            <a:noFill/>
          </a:ln>
        </p:spPr>
        <p:txBody>
          <a:bodyPr spcFirstLastPara="1" wrap="square" lIns="68575" tIns="34275" rIns="68575" bIns="34275" anchor="t" anchorCtr="0">
            <a:spAutoFit/>
          </a:bodyPr>
          <a:lstStyle/>
          <a:p>
            <a:pPr marL="0" lvl="0" indent="0" algn="l" rtl="0">
              <a:lnSpc>
                <a:spcPct val="110000"/>
              </a:lnSpc>
              <a:spcBef>
                <a:spcPts val="500"/>
              </a:spcBef>
              <a:spcAft>
                <a:spcPts val="0"/>
              </a:spcAft>
              <a:buClr>
                <a:schemeClr val="dk1"/>
              </a:buClr>
              <a:buSzPts val="1100"/>
              <a:buFont typeface="Arial"/>
              <a:buNone/>
            </a:pPr>
            <a:r>
              <a:rPr lang="en" sz="2200" b="1">
                <a:solidFill>
                  <a:srgbClr val="123F6D"/>
                </a:solidFill>
                <a:latin typeface="Calibri"/>
                <a:ea typeface="Calibri"/>
                <a:cs typeface="Calibri"/>
                <a:sym typeface="Calibri"/>
              </a:rPr>
              <a:t> Building AI models for Medical Imaging Analysis</a:t>
            </a:r>
            <a:endParaRPr sz="2100" b="1">
              <a:solidFill>
                <a:srgbClr val="123F6D"/>
              </a:solidFill>
            </a:endParaRPr>
          </a:p>
          <a:p>
            <a:pPr marL="0" marR="0" lvl="0" indent="0" algn="l" rtl="0">
              <a:spcBef>
                <a:spcPts val="0"/>
              </a:spcBef>
              <a:spcAft>
                <a:spcPts val="0"/>
              </a:spcAft>
              <a:buNone/>
            </a:pPr>
            <a:endParaRPr sz="2100" b="1">
              <a:solidFill>
                <a:srgbClr val="123F6D"/>
              </a:solidFill>
            </a:endParaRPr>
          </a:p>
        </p:txBody>
      </p:sp>
      <p:cxnSp>
        <p:nvCxnSpPr>
          <p:cNvPr id="356" name="Google Shape;356;p38"/>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357" name="Google Shape;357;p38"/>
          <p:cNvSpPr txBox="1"/>
          <p:nvPr/>
        </p:nvSpPr>
        <p:spPr>
          <a:xfrm>
            <a:off x="993725" y="833775"/>
            <a:ext cx="7955396" cy="4395000"/>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0"/>
              </a:spcBef>
              <a:spcAft>
                <a:spcPts val="0"/>
              </a:spcAft>
              <a:buNone/>
            </a:pPr>
            <a:r>
              <a:rPr lang="en-GB" b="1" dirty="0">
                <a:solidFill>
                  <a:srgbClr val="20124D"/>
                </a:solidFill>
              </a:rPr>
              <a:t>Improving Object Detection in Medical Image Analysis through Multiple Expert Annotators: An Empirical Investigation</a:t>
            </a: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lang="vi-VN"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r>
              <a:rPr lang="en-GB" sz="1200" dirty="0">
                <a:solidFill>
                  <a:srgbClr val="002060"/>
                </a:solidFill>
              </a:rPr>
              <a:t>Here we introduce a simple yet effective method that allows a deep-learning network to learn from multiple annotators. It aims at estimating the true annotations from multiple experts with confidence scores and uses these annotations to train a deep learning-based detector. This helps remove uncertainty in the learning process and provides higher label quality to train predictive models.</a:t>
            </a:r>
            <a:endParaRPr lang="en-GB" sz="1200" dirty="0">
              <a:solidFill>
                <a:srgbClr val="002060"/>
              </a:solidFill>
              <a:latin typeface="Arial" panose="020B0604020202020204" pitchFamily="34" charset="0"/>
            </a:endParaRPr>
          </a:p>
          <a:p>
            <a:pPr marL="0" lvl="0" indent="0" algn="l" rtl="0">
              <a:lnSpc>
                <a:spcPct val="115000"/>
              </a:lnSpc>
              <a:spcBef>
                <a:spcPts val="1200"/>
              </a:spcBef>
              <a:spcAft>
                <a:spcPts val="0"/>
              </a:spcAft>
              <a:buNone/>
            </a:pPr>
            <a:r>
              <a:rPr lang="en-GB" sz="1100" b="0" i="0" dirty="0">
                <a:solidFill>
                  <a:srgbClr val="002060"/>
                </a:solidFill>
                <a:effectLst/>
                <a:latin typeface="Arial" panose="020B0604020202020204" pitchFamily="34" charset="0"/>
              </a:rPr>
              <a:t>Pham, </a:t>
            </a:r>
            <a:r>
              <a:rPr lang="en-GB" sz="1100" b="0" i="0" dirty="0" err="1">
                <a:solidFill>
                  <a:srgbClr val="002060"/>
                </a:solidFill>
                <a:effectLst/>
                <a:latin typeface="Arial" panose="020B0604020202020204" pitchFamily="34" charset="0"/>
              </a:rPr>
              <a:t>Hieu</a:t>
            </a:r>
            <a:r>
              <a:rPr lang="en-GB" sz="1100" b="0" i="0" dirty="0">
                <a:solidFill>
                  <a:srgbClr val="002060"/>
                </a:solidFill>
                <a:effectLst/>
                <a:latin typeface="Arial" panose="020B0604020202020204" pitchFamily="34" charset="0"/>
              </a:rPr>
              <a:t> H., et al. "Improving Object Detection in Medical Image Analysis through Multiple Expert Annotators: An Empirical Investigation." </a:t>
            </a:r>
            <a:r>
              <a:rPr lang="en-GB" sz="1100" b="0" i="1" dirty="0" err="1">
                <a:solidFill>
                  <a:srgbClr val="002060"/>
                </a:solidFill>
                <a:effectLst/>
                <a:latin typeface="Arial" panose="020B0604020202020204" pitchFamily="34" charset="0"/>
              </a:rPr>
              <a:t>arXiv</a:t>
            </a:r>
            <a:r>
              <a:rPr lang="en-GB" sz="1100" b="0" i="1" dirty="0">
                <a:solidFill>
                  <a:srgbClr val="002060"/>
                </a:solidFill>
                <a:effectLst/>
                <a:latin typeface="Arial" panose="020B0604020202020204" pitchFamily="34" charset="0"/>
              </a:rPr>
              <a:t> preprint arXiv:2303.16507</a:t>
            </a:r>
            <a:r>
              <a:rPr lang="en-GB" sz="1100" b="0" i="0" dirty="0">
                <a:solidFill>
                  <a:srgbClr val="002060"/>
                </a:solidFill>
                <a:effectLst/>
                <a:latin typeface="Arial" panose="020B0604020202020204" pitchFamily="34" charset="0"/>
              </a:rPr>
              <a:t> (2023).</a:t>
            </a:r>
            <a:endParaRPr sz="1100" dirty="0">
              <a:solidFill>
                <a:srgbClr val="002060"/>
              </a:solidFill>
              <a:highlight>
                <a:schemeClr val="lt1"/>
              </a:highlight>
            </a:endParaRPr>
          </a:p>
        </p:txBody>
      </p:sp>
      <p:sp>
        <p:nvSpPr>
          <p:cNvPr id="358" name="Google Shape;358;p38"/>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pic>
        <p:nvPicPr>
          <p:cNvPr id="360" name="Google Shape;360;p38"/>
          <p:cNvPicPr preferRelativeResize="0"/>
          <p:nvPr/>
        </p:nvPicPr>
        <p:blipFill>
          <a:blip r:embed="rId3">
            <a:alphaModFix/>
          </a:blip>
          <a:stretch>
            <a:fillRect/>
          </a:stretch>
        </p:blipFill>
        <p:spPr>
          <a:xfrm>
            <a:off x="7242092" y="87075"/>
            <a:ext cx="1803156" cy="485700"/>
          </a:xfrm>
          <a:prstGeom prst="rect">
            <a:avLst/>
          </a:prstGeom>
          <a:noFill/>
          <a:ln>
            <a:noFill/>
          </a:ln>
        </p:spPr>
      </p:pic>
      <p:sp>
        <p:nvSpPr>
          <p:cNvPr id="361" name="Google Shape;361;p38"/>
          <p:cNvSpPr/>
          <p:nvPr/>
        </p:nvSpPr>
        <p:spPr>
          <a:xfrm>
            <a:off x="7620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25</a:t>
            </a:r>
            <a:endParaRPr sz="1400">
              <a:solidFill>
                <a:schemeClr val="lt1"/>
              </a:solidFill>
              <a:latin typeface="Calibri"/>
              <a:ea typeface="Calibri"/>
              <a:cs typeface="Calibri"/>
              <a:sym typeface="Calibri"/>
            </a:endParaRPr>
          </a:p>
        </p:txBody>
      </p:sp>
      <p:pic>
        <p:nvPicPr>
          <p:cNvPr id="3" name="Picture 2" descr="Diagram&#10;&#10;Description automatically generated">
            <a:extLst>
              <a:ext uri="{FF2B5EF4-FFF2-40B4-BE49-F238E27FC236}">
                <a16:creationId xmlns:a16="http://schemas.microsoft.com/office/drawing/2014/main" id="{DFF0FF3C-FD00-DD7E-45D3-17929A2D4E56}"/>
              </a:ext>
            </a:extLst>
          </p:cNvPr>
          <p:cNvPicPr>
            <a:picLocks noChangeAspect="1"/>
          </p:cNvPicPr>
          <p:nvPr/>
        </p:nvPicPr>
        <p:blipFill>
          <a:blip r:embed="rId4"/>
          <a:stretch>
            <a:fillRect/>
          </a:stretch>
        </p:blipFill>
        <p:spPr>
          <a:xfrm>
            <a:off x="1018214" y="1624291"/>
            <a:ext cx="5165108" cy="1625094"/>
          </a:xfrm>
          <a:prstGeom prst="rect">
            <a:avLst/>
          </a:prstGeom>
        </p:spPr>
      </p:pic>
      <p:pic>
        <p:nvPicPr>
          <p:cNvPr id="6" name="Picture 5" descr="Text, table&#10;&#10;Description automatically generated with medium confidence">
            <a:extLst>
              <a:ext uri="{FF2B5EF4-FFF2-40B4-BE49-F238E27FC236}">
                <a16:creationId xmlns:a16="http://schemas.microsoft.com/office/drawing/2014/main" id="{24F7ECFD-58AA-9991-255D-9C5B3E2B1E96}"/>
              </a:ext>
            </a:extLst>
          </p:cNvPr>
          <p:cNvPicPr>
            <a:picLocks noChangeAspect="1"/>
          </p:cNvPicPr>
          <p:nvPr/>
        </p:nvPicPr>
        <p:blipFill>
          <a:blip r:embed="rId5"/>
          <a:stretch>
            <a:fillRect/>
          </a:stretch>
        </p:blipFill>
        <p:spPr>
          <a:xfrm>
            <a:off x="6183322" y="1626481"/>
            <a:ext cx="2960678" cy="1314383"/>
          </a:xfrm>
          <a:prstGeom prst="rect">
            <a:avLst/>
          </a:prstGeom>
        </p:spPr>
      </p:pic>
    </p:spTree>
    <p:extLst>
      <p:ext uri="{BB962C8B-B14F-4D97-AF65-F5344CB8AC3E}">
        <p14:creationId xmlns:p14="http://schemas.microsoft.com/office/powerpoint/2010/main" val="2741577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9"/>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42</a:t>
            </a:r>
            <a:endParaRPr sz="1400">
              <a:solidFill>
                <a:schemeClr val="lt1"/>
              </a:solidFill>
              <a:latin typeface="Calibri"/>
              <a:ea typeface="Calibri"/>
              <a:cs typeface="Calibri"/>
              <a:sym typeface="Calibri"/>
            </a:endParaRPr>
          </a:p>
        </p:txBody>
      </p:sp>
      <p:sp>
        <p:nvSpPr>
          <p:cNvPr id="367" name="Google Shape;367;p39"/>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68" name="Google Shape;368;p39"/>
          <p:cNvSpPr txBox="1"/>
          <p:nvPr/>
        </p:nvSpPr>
        <p:spPr>
          <a:xfrm>
            <a:off x="922850" y="268100"/>
            <a:ext cx="6421200" cy="765000"/>
          </a:xfrm>
          <a:prstGeom prst="rect">
            <a:avLst/>
          </a:prstGeom>
          <a:noFill/>
          <a:ln>
            <a:noFill/>
          </a:ln>
        </p:spPr>
        <p:txBody>
          <a:bodyPr spcFirstLastPara="1" wrap="square" lIns="68575" tIns="34275" rIns="68575" bIns="34275" anchor="t" anchorCtr="0">
            <a:spAutoFit/>
          </a:bodyPr>
          <a:lstStyle/>
          <a:p>
            <a:pPr marL="0" lvl="0" indent="0" algn="l" rtl="0">
              <a:lnSpc>
                <a:spcPct val="110000"/>
              </a:lnSpc>
              <a:spcBef>
                <a:spcPts val="500"/>
              </a:spcBef>
              <a:spcAft>
                <a:spcPts val="0"/>
              </a:spcAft>
              <a:buClr>
                <a:schemeClr val="dk1"/>
              </a:buClr>
              <a:buSzPts val="1100"/>
              <a:buFont typeface="Arial"/>
              <a:buNone/>
            </a:pPr>
            <a:r>
              <a:rPr lang="en" sz="2200" b="1" dirty="0">
                <a:solidFill>
                  <a:srgbClr val="123F6D"/>
                </a:solidFill>
                <a:latin typeface="Calibri"/>
                <a:ea typeface="Calibri"/>
                <a:cs typeface="Calibri"/>
                <a:sym typeface="Calibri"/>
              </a:rPr>
              <a:t> Building AI models for Medical Imaging Analysis</a:t>
            </a:r>
            <a:endParaRPr sz="2100" b="1" dirty="0">
              <a:solidFill>
                <a:srgbClr val="123F6D"/>
              </a:solidFill>
            </a:endParaRPr>
          </a:p>
          <a:p>
            <a:pPr marL="0" marR="0" lvl="0" indent="0" algn="l" rtl="0">
              <a:spcBef>
                <a:spcPts val="0"/>
              </a:spcBef>
              <a:spcAft>
                <a:spcPts val="0"/>
              </a:spcAft>
              <a:buNone/>
            </a:pPr>
            <a:endParaRPr sz="2100" b="1" dirty="0">
              <a:solidFill>
                <a:srgbClr val="123F6D"/>
              </a:solidFill>
            </a:endParaRPr>
          </a:p>
        </p:txBody>
      </p:sp>
      <p:cxnSp>
        <p:nvCxnSpPr>
          <p:cNvPr id="369" name="Google Shape;369;p39"/>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370" name="Google Shape;370;p39"/>
          <p:cNvSpPr txBox="1"/>
          <p:nvPr/>
        </p:nvSpPr>
        <p:spPr>
          <a:xfrm>
            <a:off x="993725" y="833775"/>
            <a:ext cx="7521300" cy="4395000"/>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0"/>
              </a:spcBef>
              <a:spcAft>
                <a:spcPts val="0"/>
              </a:spcAft>
              <a:buNone/>
            </a:pPr>
            <a:r>
              <a:rPr lang="en" sz="1200" dirty="0">
                <a:solidFill>
                  <a:srgbClr val="20124D"/>
                </a:solidFill>
              </a:rPr>
              <a:t>Development and validation of a deep learning-based framework for breast cancer detection on mammograms</a:t>
            </a:r>
            <a:endParaRPr sz="1200" dirty="0">
              <a:solidFill>
                <a:srgbClr val="20124D"/>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sz="1200" dirty="0">
              <a:solidFill>
                <a:srgbClr val="020202"/>
              </a:solidFill>
              <a:highlight>
                <a:schemeClr val="lt1"/>
              </a:highlight>
            </a:endParaRPr>
          </a:p>
          <a:p>
            <a:pPr marL="0" lvl="0" indent="0" algn="l" rtl="0">
              <a:lnSpc>
                <a:spcPct val="115000"/>
              </a:lnSpc>
              <a:spcBef>
                <a:spcPts val="1200"/>
              </a:spcBef>
              <a:spcAft>
                <a:spcPts val="0"/>
              </a:spcAft>
              <a:buNone/>
            </a:pPr>
            <a:endParaRPr sz="1200" dirty="0">
              <a:solidFill>
                <a:srgbClr val="0000FF"/>
              </a:solidFill>
            </a:endParaRPr>
          </a:p>
          <a:p>
            <a:pPr marL="0" lvl="0" indent="0" algn="l" rtl="0">
              <a:lnSpc>
                <a:spcPct val="115000"/>
              </a:lnSpc>
              <a:spcBef>
                <a:spcPts val="1200"/>
              </a:spcBef>
              <a:spcAft>
                <a:spcPts val="1200"/>
              </a:spcAft>
              <a:buNone/>
            </a:pPr>
            <a:endParaRPr dirty="0">
              <a:solidFill>
                <a:schemeClr val="dk1"/>
              </a:solidFill>
            </a:endParaRPr>
          </a:p>
        </p:txBody>
      </p:sp>
      <p:sp>
        <p:nvSpPr>
          <p:cNvPr id="371" name="Google Shape;371;p39"/>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373" name="Google Shape;373;p39"/>
          <p:cNvSpPr/>
          <p:nvPr/>
        </p:nvSpPr>
        <p:spPr>
          <a:xfrm>
            <a:off x="7620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26</a:t>
            </a:r>
            <a:endParaRPr sz="1400">
              <a:solidFill>
                <a:schemeClr val="lt1"/>
              </a:solidFill>
              <a:latin typeface="Calibri"/>
              <a:ea typeface="Calibri"/>
              <a:cs typeface="Calibri"/>
              <a:sym typeface="Calibri"/>
            </a:endParaRPr>
          </a:p>
        </p:txBody>
      </p:sp>
      <p:sp>
        <p:nvSpPr>
          <p:cNvPr id="375" name="Google Shape;375;p39"/>
          <p:cNvSpPr txBox="1"/>
          <p:nvPr/>
        </p:nvSpPr>
        <p:spPr>
          <a:xfrm>
            <a:off x="898643" y="4414837"/>
            <a:ext cx="8122500" cy="6924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000" b="0" i="0" dirty="0">
                <a:solidFill>
                  <a:srgbClr val="002060"/>
                </a:solidFill>
                <a:effectLst/>
                <a:latin typeface="Arial" panose="020B0604020202020204" pitchFamily="34" charset="0"/>
              </a:rPr>
              <a:t>Nguyen, </a:t>
            </a:r>
            <a:r>
              <a:rPr lang="en-GB" sz="1000" b="0" i="0" dirty="0" err="1">
                <a:solidFill>
                  <a:srgbClr val="002060"/>
                </a:solidFill>
                <a:effectLst/>
                <a:latin typeface="Arial" panose="020B0604020202020204" pitchFamily="34" charset="0"/>
              </a:rPr>
              <a:t>Huyen</a:t>
            </a:r>
            <a:r>
              <a:rPr lang="en-GB" sz="1000" b="0" i="0" dirty="0">
                <a:solidFill>
                  <a:srgbClr val="002060"/>
                </a:solidFill>
                <a:effectLst/>
                <a:latin typeface="Arial" panose="020B0604020202020204" pitchFamily="34" charset="0"/>
              </a:rPr>
              <a:t> TX, et al. "A novel multi-view deep learning approach for BI-RADS and density assessment of mammograms." </a:t>
            </a:r>
            <a:r>
              <a:rPr lang="en-GB" sz="1000" b="0" i="1" dirty="0">
                <a:solidFill>
                  <a:srgbClr val="002060"/>
                </a:solidFill>
                <a:effectLst/>
                <a:latin typeface="Arial" panose="020B0604020202020204" pitchFamily="34" charset="0"/>
              </a:rPr>
              <a:t>2022 44th Annual International Conference of the IEEE Engineering in Medicine &amp; Biology Society (EMBC)</a:t>
            </a:r>
            <a:r>
              <a:rPr lang="en-GB" sz="1000" b="0" i="0" dirty="0">
                <a:solidFill>
                  <a:srgbClr val="002060"/>
                </a:solidFill>
                <a:effectLst/>
                <a:latin typeface="Arial" panose="020B0604020202020204" pitchFamily="34" charset="0"/>
              </a:rPr>
              <a:t>. IEEE, 2022.</a:t>
            </a:r>
            <a:endParaRPr sz="700" dirty="0">
              <a:solidFill>
                <a:srgbClr val="002060"/>
              </a:solidFill>
            </a:endParaRPr>
          </a:p>
        </p:txBody>
      </p:sp>
      <p:pic>
        <p:nvPicPr>
          <p:cNvPr id="2" name="Google Shape;90;p16">
            <a:extLst>
              <a:ext uri="{FF2B5EF4-FFF2-40B4-BE49-F238E27FC236}">
                <a16:creationId xmlns:a16="http://schemas.microsoft.com/office/drawing/2014/main" id="{FFB88A45-21D6-A6E5-5020-3A556F3025CA}"/>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C4B8180D-33A9-F1BC-3316-D45BAFF353AC}"/>
              </a:ext>
            </a:extLst>
          </p:cNvPr>
          <p:cNvPicPr>
            <a:picLocks noChangeAspect="1"/>
          </p:cNvPicPr>
          <p:nvPr/>
        </p:nvPicPr>
        <p:blipFill>
          <a:blip r:embed="rId4"/>
          <a:stretch>
            <a:fillRect/>
          </a:stretch>
        </p:blipFill>
        <p:spPr>
          <a:xfrm>
            <a:off x="4063172" y="1121630"/>
            <a:ext cx="4783637" cy="3335818"/>
          </a:xfrm>
          <a:prstGeom prst="rect">
            <a:avLst/>
          </a:prstGeom>
        </p:spPr>
      </p:pic>
      <p:pic>
        <p:nvPicPr>
          <p:cNvPr id="5" name="Picture 4" descr="A picture containing sandglass, dark&#10;&#10;Description automatically generated">
            <a:extLst>
              <a:ext uri="{FF2B5EF4-FFF2-40B4-BE49-F238E27FC236}">
                <a16:creationId xmlns:a16="http://schemas.microsoft.com/office/drawing/2014/main" id="{1FD7EDC5-BF30-761C-6796-74E8F87833C6}"/>
              </a:ext>
            </a:extLst>
          </p:cNvPr>
          <p:cNvPicPr>
            <a:picLocks noChangeAspect="1"/>
          </p:cNvPicPr>
          <p:nvPr/>
        </p:nvPicPr>
        <p:blipFill>
          <a:blip r:embed="rId5"/>
          <a:stretch>
            <a:fillRect/>
          </a:stretch>
        </p:blipFill>
        <p:spPr>
          <a:xfrm>
            <a:off x="1054558" y="1371707"/>
            <a:ext cx="3008614" cy="2416367"/>
          </a:xfrm>
          <a:prstGeom prst="rect">
            <a:avLst/>
          </a:prstGeom>
        </p:spPr>
      </p:pic>
      <p:sp>
        <p:nvSpPr>
          <p:cNvPr id="6" name="TextBox 5">
            <a:extLst>
              <a:ext uri="{FF2B5EF4-FFF2-40B4-BE49-F238E27FC236}">
                <a16:creationId xmlns:a16="http://schemas.microsoft.com/office/drawing/2014/main" id="{604EE066-B3B0-8167-15B9-BE30A8415FE1}"/>
              </a:ext>
            </a:extLst>
          </p:cNvPr>
          <p:cNvSpPr txBox="1"/>
          <p:nvPr/>
        </p:nvSpPr>
        <p:spPr>
          <a:xfrm>
            <a:off x="1140047" y="3857832"/>
            <a:ext cx="2837636" cy="261610"/>
          </a:xfrm>
          <a:prstGeom prst="rect">
            <a:avLst/>
          </a:prstGeom>
          <a:noFill/>
        </p:spPr>
        <p:txBody>
          <a:bodyPr wrap="none" rtlCol="0">
            <a:spAutoFit/>
          </a:bodyPr>
          <a:lstStyle/>
          <a:p>
            <a:r>
              <a:rPr lang="en-GB" sz="1100" dirty="0">
                <a:solidFill>
                  <a:srgbClr val="002060"/>
                </a:solidFill>
              </a:rPr>
              <a:t>A typical mammogram consists of 4 views.</a:t>
            </a:r>
            <a:endParaRPr lang="en-FR" sz="1100" dirty="0">
              <a:solidFill>
                <a:srgbClr val="00206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42</a:t>
            </a:r>
            <a:endParaRPr sz="1400">
              <a:solidFill>
                <a:schemeClr val="lt1"/>
              </a:solidFill>
              <a:latin typeface="Calibri"/>
              <a:ea typeface="Calibri"/>
              <a:cs typeface="Calibri"/>
              <a:sym typeface="Calibri"/>
            </a:endParaRPr>
          </a:p>
        </p:txBody>
      </p:sp>
      <p:sp>
        <p:nvSpPr>
          <p:cNvPr id="354" name="Google Shape;354;p38"/>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55" name="Google Shape;355;p38"/>
          <p:cNvSpPr txBox="1"/>
          <p:nvPr/>
        </p:nvSpPr>
        <p:spPr>
          <a:xfrm>
            <a:off x="922851" y="268100"/>
            <a:ext cx="6656700" cy="765000"/>
          </a:xfrm>
          <a:prstGeom prst="rect">
            <a:avLst/>
          </a:prstGeom>
          <a:noFill/>
          <a:ln>
            <a:noFill/>
          </a:ln>
        </p:spPr>
        <p:txBody>
          <a:bodyPr spcFirstLastPara="1" wrap="square" lIns="68575" tIns="34275" rIns="68575" bIns="34275" anchor="t" anchorCtr="0">
            <a:spAutoFit/>
          </a:bodyPr>
          <a:lstStyle/>
          <a:p>
            <a:pPr marL="0" lvl="0" indent="0" algn="l" rtl="0">
              <a:lnSpc>
                <a:spcPct val="110000"/>
              </a:lnSpc>
              <a:spcBef>
                <a:spcPts val="500"/>
              </a:spcBef>
              <a:spcAft>
                <a:spcPts val="0"/>
              </a:spcAft>
              <a:buClr>
                <a:schemeClr val="dk1"/>
              </a:buClr>
              <a:buSzPts val="1100"/>
              <a:buFont typeface="Arial"/>
              <a:buNone/>
            </a:pPr>
            <a:r>
              <a:rPr lang="en" sz="2200" b="1">
                <a:solidFill>
                  <a:srgbClr val="123F6D"/>
                </a:solidFill>
                <a:latin typeface="Calibri"/>
                <a:ea typeface="Calibri"/>
                <a:cs typeface="Calibri"/>
                <a:sym typeface="Calibri"/>
              </a:rPr>
              <a:t> Building AI models for Medical Imaging Analysis</a:t>
            </a:r>
            <a:endParaRPr sz="2100" b="1">
              <a:solidFill>
                <a:srgbClr val="123F6D"/>
              </a:solidFill>
            </a:endParaRPr>
          </a:p>
          <a:p>
            <a:pPr marL="0" marR="0" lvl="0" indent="0" algn="l" rtl="0">
              <a:spcBef>
                <a:spcPts val="0"/>
              </a:spcBef>
              <a:spcAft>
                <a:spcPts val="0"/>
              </a:spcAft>
              <a:buNone/>
            </a:pPr>
            <a:endParaRPr sz="2100" b="1">
              <a:solidFill>
                <a:srgbClr val="123F6D"/>
              </a:solidFill>
            </a:endParaRPr>
          </a:p>
        </p:txBody>
      </p:sp>
      <p:cxnSp>
        <p:nvCxnSpPr>
          <p:cNvPr id="356" name="Google Shape;356;p38"/>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357" name="Google Shape;357;p38"/>
          <p:cNvSpPr txBox="1"/>
          <p:nvPr/>
        </p:nvSpPr>
        <p:spPr>
          <a:xfrm>
            <a:off x="993725" y="833775"/>
            <a:ext cx="7521300" cy="4395000"/>
          </a:xfrm>
          <a:prstGeom prst="rect">
            <a:avLst/>
          </a:prstGeom>
          <a:noFill/>
          <a:ln>
            <a:noFill/>
          </a:ln>
        </p:spPr>
        <p:txBody>
          <a:bodyPr spcFirstLastPara="1" wrap="square" lIns="68575" tIns="34275" rIns="68575" bIns="34275" anchor="t" anchorCtr="0">
            <a:normAutofit fontScale="92500" lnSpcReduction="10000"/>
          </a:bodyPr>
          <a:lstStyle/>
          <a:p>
            <a:pPr marL="0" lvl="0" indent="0" algn="l" rtl="0">
              <a:lnSpc>
                <a:spcPct val="115000"/>
              </a:lnSpc>
              <a:spcBef>
                <a:spcPts val="0"/>
              </a:spcBef>
              <a:spcAft>
                <a:spcPts val="0"/>
              </a:spcAft>
              <a:buNone/>
            </a:pPr>
            <a:r>
              <a:rPr lang="en" b="1">
                <a:solidFill>
                  <a:srgbClr val="20124D"/>
                </a:solidFill>
              </a:rPr>
              <a:t>Development and validation of a deep learning-based framework for spinal lesions detection and classification from radiograph</a:t>
            </a:r>
            <a:endParaRPr b="1">
              <a:solidFill>
                <a:srgbClr val="20124D"/>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sz="1200">
              <a:solidFill>
                <a:srgbClr val="020202"/>
              </a:solidFill>
              <a:highlight>
                <a:schemeClr val="lt1"/>
              </a:highlight>
            </a:endParaRPr>
          </a:p>
          <a:p>
            <a:pPr marL="0" lvl="0" indent="0" algn="l" rtl="0">
              <a:lnSpc>
                <a:spcPct val="115000"/>
              </a:lnSpc>
              <a:spcBef>
                <a:spcPts val="1200"/>
              </a:spcBef>
              <a:spcAft>
                <a:spcPts val="0"/>
              </a:spcAft>
              <a:buNone/>
            </a:pPr>
            <a:endParaRPr sz="1200">
              <a:solidFill>
                <a:srgbClr val="20124D"/>
              </a:solidFill>
              <a:highlight>
                <a:schemeClr val="lt1"/>
              </a:highlight>
            </a:endParaRPr>
          </a:p>
          <a:p>
            <a:pPr marL="0" lvl="0" indent="0" algn="l" rtl="0">
              <a:lnSpc>
                <a:spcPct val="115000"/>
              </a:lnSpc>
              <a:spcBef>
                <a:spcPts val="1200"/>
              </a:spcBef>
              <a:spcAft>
                <a:spcPts val="0"/>
              </a:spcAft>
              <a:buNone/>
            </a:pPr>
            <a:r>
              <a:rPr lang="en" sz="1200">
                <a:solidFill>
                  <a:srgbClr val="20124D"/>
                </a:solidFill>
                <a:highlight>
                  <a:schemeClr val="lt1"/>
                </a:highlight>
              </a:rPr>
              <a:t>Hieu Nguyen, Hieu Pham, Ha Quy Nguyen. “</a:t>
            </a:r>
            <a:r>
              <a:rPr lang="en" sz="1200">
                <a:solidFill>
                  <a:srgbClr val="20124D"/>
                </a:solidFill>
              </a:rPr>
              <a:t>Development and validation of a deep learning-based framework for spinal lesions detection and classification from radiographs</a:t>
            </a:r>
            <a:r>
              <a:rPr lang="en" sz="1200">
                <a:solidFill>
                  <a:srgbClr val="20124D"/>
                </a:solidFill>
                <a:highlight>
                  <a:schemeClr val="lt1"/>
                </a:highlight>
              </a:rPr>
              <a:t>” -  </a:t>
            </a:r>
            <a:r>
              <a:rPr lang="en" sz="1200" i="1">
                <a:solidFill>
                  <a:srgbClr val="20124D"/>
                </a:solidFill>
                <a:highlight>
                  <a:schemeClr val="lt1"/>
                </a:highlight>
              </a:rPr>
              <a:t>MICCAI 2022.</a:t>
            </a:r>
            <a:endParaRPr sz="1200">
              <a:solidFill>
                <a:srgbClr val="20124D"/>
              </a:solidFill>
            </a:endParaRPr>
          </a:p>
          <a:p>
            <a:pPr marL="0" lvl="0" indent="0" algn="l" rtl="0">
              <a:lnSpc>
                <a:spcPct val="115000"/>
              </a:lnSpc>
              <a:spcBef>
                <a:spcPts val="1200"/>
              </a:spcBef>
              <a:spcAft>
                <a:spcPts val="1200"/>
              </a:spcAft>
              <a:buNone/>
            </a:pPr>
            <a:endParaRPr>
              <a:solidFill>
                <a:schemeClr val="dk1"/>
              </a:solidFill>
            </a:endParaRPr>
          </a:p>
        </p:txBody>
      </p:sp>
      <p:sp>
        <p:nvSpPr>
          <p:cNvPr id="358" name="Google Shape;358;p38"/>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pic>
        <p:nvPicPr>
          <p:cNvPr id="359" name="Google Shape;359;p38"/>
          <p:cNvPicPr preferRelativeResize="0"/>
          <p:nvPr/>
        </p:nvPicPr>
        <p:blipFill>
          <a:blip r:embed="rId3">
            <a:alphaModFix/>
          </a:blip>
          <a:stretch>
            <a:fillRect/>
          </a:stretch>
        </p:blipFill>
        <p:spPr>
          <a:xfrm>
            <a:off x="1129652" y="1293273"/>
            <a:ext cx="7446973" cy="3079883"/>
          </a:xfrm>
          <a:prstGeom prst="rect">
            <a:avLst/>
          </a:prstGeom>
          <a:noFill/>
          <a:ln>
            <a:noFill/>
          </a:ln>
        </p:spPr>
      </p:pic>
      <p:pic>
        <p:nvPicPr>
          <p:cNvPr id="360" name="Google Shape;360;p38"/>
          <p:cNvPicPr preferRelativeResize="0"/>
          <p:nvPr/>
        </p:nvPicPr>
        <p:blipFill>
          <a:blip r:embed="rId4">
            <a:alphaModFix/>
          </a:blip>
          <a:stretch>
            <a:fillRect/>
          </a:stretch>
        </p:blipFill>
        <p:spPr>
          <a:xfrm>
            <a:off x="7242092" y="87075"/>
            <a:ext cx="1803156" cy="485700"/>
          </a:xfrm>
          <a:prstGeom prst="rect">
            <a:avLst/>
          </a:prstGeom>
          <a:noFill/>
          <a:ln>
            <a:noFill/>
          </a:ln>
        </p:spPr>
      </p:pic>
      <p:sp>
        <p:nvSpPr>
          <p:cNvPr id="361" name="Google Shape;361;p38"/>
          <p:cNvSpPr/>
          <p:nvPr/>
        </p:nvSpPr>
        <p:spPr>
          <a:xfrm>
            <a:off x="7620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25</a:t>
            </a:r>
            <a:endParaRPr sz="14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0"/>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40</a:t>
            </a:r>
            <a:endParaRPr sz="1400">
              <a:solidFill>
                <a:schemeClr val="lt1"/>
              </a:solidFill>
              <a:latin typeface="Calibri"/>
              <a:ea typeface="Calibri"/>
              <a:cs typeface="Calibri"/>
              <a:sym typeface="Calibri"/>
            </a:endParaRPr>
          </a:p>
        </p:txBody>
      </p:sp>
      <p:sp>
        <p:nvSpPr>
          <p:cNvPr id="381" name="Google Shape;381;p40"/>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4" name="Google Shape;384;p40"/>
          <p:cNvSpPr txBox="1"/>
          <p:nvPr/>
        </p:nvSpPr>
        <p:spPr>
          <a:xfrm>
            <a:off x="805719" y="1049773"/>
            <a:ext cx="7844168" cy="458634"/>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n-GB" sz="2400" b="1" dirty="0">
                <a:solidFill>
                  <a:srgbClr val="002060"/>
                </a:solidFill>
                <a:latin typeface="Calibri"/>
                <a:ea typeface="Calibri"/>
                <a:cs typeface="Calibri"/>
                <a:sym typeface="Calibri"/>
              </a:rPr>
              <a:t>Evaluation of the Impact of AI-based Systems for Medical Image Analysis in Clinical Settings</a:t>
            </a:r>
            <a:endParaRPr sz="2400" b="1" dirty="0">
              <a:solidFill>
                <a:srgbClr val="002060"/>
              </a:solidFill>
            </a:endParaRPr>
          </a:p>
        </p:txBody>
      </p:sp>
      <p:sp>
        <p:nvSpPr>
          <p:cNvPr id="385" name="Google Shape;385;p40"/>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390" name="Google Shape;390;p40"/>
          <p:cNvSpPr/>
          <p:nvPr/>
        </p:nvSpPr>
        <p:spPr>
          <a:xfrm>
            <a:off x="7620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27</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EDFCA01E-AB31-392F-B696-4CF710FDD006}"/>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
        <p:nvSpPr>
          <p:cNvPr id="3" name="TextBox 2">
            <a:extLst>
              <a:ext uri="{FF2B5EF4-FFF2-40B4-BE49-F238E27FC236}">
                <a16:creationId xmlns:a16="http://schemas.microsoft.com/office/drawing/2014/main" id="{2AECA1AB-7191-6671-E62A-05130B10241E}"/>
              </a:ext>
            </a:extLst>
          </p:cNvPr>
          <p:cNvSpPr txBox="1"/>
          <p:nvPr/>
        </p:nvSpPr>
        <p:spPr>
          <a:xfrm>
            <a:off x="1636939" y="2250099"/>
            <a:ext cx="6568168" cy="1384995"/>
          </a:xfrm>
          <a:prstGeom prst="rect">
            <a:avLst/>
          </a:prstGeom>
          <a:noFill/>
        </p:spPr>
        <p:txBody>
          <a:bodyPr wrap="square" rtlCol="0">
            <a:spAutoFit/>
          </a:bodyPr>
          <a:lstStyle/>
          <a:p>
            <a:r>
              <a:rPr lang="en-GB" dirty="0">
                <a:solidFill>
                  <a:srgbClr val="002060"/>
                </a:solidFill>
              </a:rPr>
              <a:t>“Despite the promise of AI to improve clinical outcomes, reduce costs, and meaningfully improve patient lives, </a:t>
            </a:r>
            <a:r>
              <a:rPr lang="en-GB" dirty="0">
                <a:solidFill>
                  <a:srgbClr val="FF0000"/>
                </a:solidFill>
              </a:rPr>
              <a:t>very few models are deployed</a:t>
            </a:r>
            <a:r>
              <a:rPr lang="en-GB" dirty="0">
                <a:solidFill>
                  <a:srgbClr val="002060"/>
                </a:solidFill>
              </a:rPr>
              <a:t>. For example, of the roughly 593 models developed for predicting outcomes among COVID-19 patients, </a:t>
            </a:r>
            <a:r>
              <a:rPr lang="en-GB" dirty="0">
                <a:solidFill>
                  <a:srgbClr val="FF0000"/>
                </a:solidFill>
              </a:rPr>
              <a:t>practically none are deployed for use in patient care</a:t>
            </a:r>
            <a:r>
              <a:rPr lang="en-GB" dirty="0">
                <a:solidFill>
                  <a:srgbClr val="002060"/>
                </a:solidFill>
              </a:rPr>
              <a:t>”</a:t>
            </a:r>
          </a:p>
          <a:p>
            <a:endParaRPr lang="en-GB" dirty="0">
              <a:solidFill>
                <a:srgbClr val="002060"/>
              </a:solidFill>
            </a:endParaRPr>
          </a:p>
          <a:p>
            <a:pPr algn="r"/>
            <a:r>
              <a:rPr lang="en-GB" dirty="0">
                <a:solidFill>
                  <a:srgbClr val="002060"/>
                </a:solidFill>
              </a:rPr>
              <a:t>Wynants, Laure, et al., BMJ 369 (2020</a:t>
            </a:r>
            <a:r>
              <a:rPr lang="en-GB" dirty="0"/>
              <a:t>). </a:t>
            </a:r>
            <a:endParaRPr lang="en-FR" dirty="0"/>
          </a:p>
        </p:txBody>
      </p:sp>
      <p:sp>
        <p:nvSpPr>
          <p:cNvPr id="4" name="TextBox 3">
            <a:extLst>
              <a:ext uri="{FF2B5EF4-FFF2-40B4-BE49-F238E27FC236}">
                <a16:creationId xmlns:a16="http://schemas.microsoft.com/office/drawing/2014/main" id="{61A52F00-F1B7-4CC4-6265-83D7960A3140}"/>
              </a:ext>
            </a:extLst>
          </p:cNvPr>
          <p:cNvSpPr txBox="1"/>
          <p:nvPr/>
        </p:nvSpPr>
        <p:spPr>
          <a:xfrm>
            <a:off x="3992337" y="1865723"/>
            <a:ext cx="1869620" cy="338554"/>
          </a:xfrm>
          <a:prstGeom prst="rect">
            <a:avLst/>
          </a:prstGeom>
          <a:noFill/>
        </p:spPr>
        <p:txBody>
          <a:bodyPr wrap="square" rtlCol="0">
            <a:spAutoFit/>
          </a:bodyPr>
          <a:lstStyle/>
          <a:p>
            <a:r>
              <a:rPr lang="en-GB" sz="1600" b="1" dirty="0">
                <a:solidFill>
                  <a:srgbClr val="FF0000"/>
                </a:solidFill>
              </a:rPr>
              <a:t>Why it matters?</a:t>
            </a:r>
            <a:endParaRPr lang="en-FR" sz="1600" b="1" dirty="0">
              <a:solidFill>
                <a:srgbClr val="FF0000"/>
              </a:solidFill>
            </a:endParaRPr>
          </a:p>
        </p:txBody>
      </p:sp>
    </p:spTree>
    <p:extLst>
      <p:ext uri="{BB962C8B-B14F-4D97-AF65-F5344CB8AC3E}">
        <p14:creationId xmlns:p14="http://schemas.microsoft.com/office/powerpoint/2010/main" val="202981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1"/>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37</a:t>
            </a:r>
            <a:endParaRPr sz="1400">
              <a:solidFill>
                <a:schemeClr val="lt1"/>
              </a:solidFill>
              <a:latin typeface="Calibri"/>
              <a:ea typeface="Calibri"/>
              <a:cs typeface="Calibri"/>
              <a:sym typeface="Calibri"/>
            </a:endParaRPr>
          </a:p>
        </p:txBody>
      </p:sp>
      <p:sp>
        <p:nvSpPr>
          <p:cNvPr id="397" name="Google Shape;397;p41"/>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8" name="Google Shape;398;p41"/>
          <p:cNvSpPr txBox="1"/>
          <p:nvPr/>
        </p:nvSpPr>
        <p:spPr>
          <a:xfrm>
            <a:off x="922846" y="268100"/>
            <a:ext cx="5679900" cy="765000"/>
          </a:xfrm>
          <a:prstGeom prst="rect">
            <a:avLst/>
          </a:prstGeom>
          <a:noFill/>
          <a:ln>
            <a:noFill/>
          </a:ln>
        </p:spPr>
        <p:txBody>
          <a:bodyPr spcFirstLastPara="1" wrap="square" lIns="68575" tIns="34275" rIns="68575" bIns="34275" anchor="t" anchorCtr="0">
            <a:spAutoFit/>
          </a:bodyPr>
          <a:lstStyle/>
          <a:p>
            <a:pPr marL="0" lvl="0" indent="0" algn="l" rtl="0">
              <a:lnSpc>
                <a:spcPct val="110000"/>
              </a:lnSpc>
              <a:spcBef>
                <a:spcPts val="500"/>
              </a:spcBef>
              <a:spcAft>
                <a:spcPts val="0"/>
              </a:spcAft>
              <a:buClr>
                <a:schemeClr val="dk1"/>
              </a:buClr>
              <a:buSzPts val="1100"/>
              <a:buFont typeface="Arial"/>
              <a:buNone/>
            </a:pPr>
            <a:r>
              <a:rPr lang="en" sz="2200" b="1">
                <a:solidFill>
                  <a:srgbClr val="20124D"/>
                </a:solidFill>
                <a:latin typeface="Calibri"/>
                <a:ea typeface="Calibri"/>
                <a:cs typeface="Calibri"/>
                <a:sym typeface="Calibri"/>
              </a:rPr>
              <a:t>Clinical evaluation of AI models</a:t>
            </a:r>
            <a:endParaRPr sz="2100" b="1">
              <a:solidFill>
                <a:srgbClr val="20124D"/>
              </a:solidFill>
            </a:endParaRPr>
          </a:p>
          <a:p>
            <a:pPr marL="0" marR="0" lvl="0" indent="0" algn="l" rtl="0">
              <a:spcBef>
                <a:spcPts val="0"/>
              </a:spcBef>
              <a:spcAft>
                <a:spcPts val="0"/>
              </a:spcAft>
              <a:buNone/>
            </a:pPr>
            <a:endParaRPr sz="2100" b="1">
              <a:solidFill>
                <a:srgbClr val="123F6D"/>
              </a:solidFill>
            </a:endParaRPr>
          </a:p>
        </p:txBody>
      </p:sp>
      <p:cxnSp>
        <p:nvCxnSpPr>
          <p:cNvPr id="399" name="Google Shape;399;p41"/>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400" name="Google Shape;400;p41"/>
          <p:cNvSpPr txBox="1"/>
          <p:nvPr/>
        </p:nvSpPr>
        <p:spPr>
          <a:xfrm>
            <a:off x="960725" y="842775"/>
            <a:ext cx="7554300" cy="36453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100"/>
              <a:buFont typeface="Arial"/>
              <a:buNone/>
            </a:pPr>
            <a:endParaRPr lang="en" sz="1500" b="1" dirty="0">
              <a:solidFill>
                <a:srgbClr val="FF0000"/>
              </a:solidFill>
            </a:endParaRPr>
          </a:p>
          <a:p>
            <a:pPr marL="0" lvl="0" indent="0" algn="ctr" rtl="0">
              <a:lnSpc>
                <a:spcPct val="90000"/>
              </a:lnSpc>
              <a:spcBef>
                <a:spcPts val="0"/>
              </a:spcBef>
              <a:spcAft>
                <a:spcPts val="0"/>
              </a:spcAft>
              <a:buClr>
                <a:schemeClr val="dk1"/>
              </a:buClr>
              <a:buSzPts val="1100"/>
              <a:buFont typeface="Arial"/>
              <a:buNone/>
            </a:pPr>
            <a:r>
              <a:rPr lang="en" sz="2000" b="1" dirty="0">
                <a:solidFill>
                  <a:srgbClr val="FF0000"/>
                </a:solidFill>
              </a:rPr>
              <a:t>Clinical evaluation: Does AI really help radiologists?</a:t>
            </a:r>
            <a:endParaRPr sz="2000" b="1" dirty="0">
              <a:solidFill>
                <a:srgbClr val="FF0000"/>
              </a:solidFill>
            </a:endParaRPr>
          </a:p>
          <a:p>
            <a:pPr marL="0" lvl="0" indent="0" algn="l" rtl="0">
              <a:lnSpc>
                <a:spcPct val="90000"/>
              </a:lnSpc>
              <a:spcBef>
                <a:spcPts val="0"/>
              </a:spcBef>
              <a:spcAft>
                <a:spcPts val="0"/>
              </a:spcAft>
              <a:buClr>
                <a:schemeClr val="dk1"/>
              </a:buClr>
              <a:buSzPts val="1100"/>
              <a:buFont typeface="Arial"/>
              <a:buNone/>
            </a:pPr>
            <a:endParaRPr sz="2000" b="1" dirty="0">
              <a:solidFill>
                <a:srgbClr val="FF0000"/>
              </a:solidFill>
            </a:endParaRPr>
          </a:p>
          <a:p>
            <a:pPr marL="0" lvl="0" indent="0" algn="l" rtl="0">
              <a:lnSpc>
                <a:spcPct val="90000"/>
              </a:lnSpc>
              <a:spcBef>
                <a:spcPts val="0"/>
              </a:spcBef>
              <a:spcAft>
                <a:spcPts val="0"/>
              </a:spcAft>
              <a:buNone/>
            </a:pPr>
            <a:endParaRPr sz="1500" b="1" dirty="0">
              <a:solidFill>
                <a:srgbClr val="741B47"/>
              </a:solidFill>
            </a:endParaRPr>
          </a:p>
          <a:p>
            <a:pPr marL="0" lvl="0" indent="0" algn="l" rtl="0">
              <a:lnSpc>
                <a:spcPct val="115000"/>
              </a:lnSpc>
              <a:spcBef>
                <a:spcPts val="0"/>
              </a:spcBef>
              <a:spcAft>
                <a:spcPts val="0"/>
              </a:spcAft>
              <a:buNone/>
            </a:pPr>
            <a:endParaRPr sz="1500" b="1" dirty="0">
              <a:solidFill>
                <a:srgbClr val="741B47"/>
              </a:solidFill>
            </a:endParaRPr>
          </a:p>
          <a:p>
            <a:pPr marL="0" lvl="0" indent="0" algn="l" rtl="0">
              <a:lnSpc>
                <a:spcPct val="120000"/>
              </a:lnSpc>
              <a:spcBef>
                <a:spcPts val="1200"/>
              </a:spcBef>
              <a:spcAft>
                <a:spcPts val="0"/>
              </a:spcAft>
              <a:buNone/>
            </a:pPr>
            <a:endParaRPr sz="2000" dirty="0">
              <a:solidFill>
                <a:schemeClr val="dk1"/>
              </a:solidFill>
            </a:endParaRPr>
          </a:p>
          <a:p>
            <a:pPr marL="0" lvl="0" indent="0" algn="l" rtl="0">
              <a:lnSpc>
                <a:spcPct val="115000"/>
              </a:lnSpc>
              <a:spcBef>
                <a:spcPts val="0"/>
              </a:spcBef>
              <a:spcAft>
                <a:spcPts val="1200"/>
              </a:spcAft>
              <a:buNone/>
            </a:pPr>
            <a:endParaRPr sz="1500" dirty="0">
              <a:solidFill>
                <a:schemeClr val="dk2"/>
              </a:solidFill>
            </a:endParaRPr>
          </a:p>
        </p:txBody>
      </p:sp>
      <p:sp>
        <p:nvSpPr>
          <p:cNvPr id="401" name="Google Shape;401;p41"/>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405" name="Google Shape;405;p41"/>
          <p:cNvSpPr/>
          <p:nvPr/>
        </p:nvSpPr>
        <p:spPr>
          <a:xfrm>
            <a:off x="7620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28</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595261AC-E98A-87D0-FD06-633271DDB825}"/>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pic>
        <p:nvPicPr>
          <p:cNvPr id="1026" name="Picture 2">
            <a:extLst>
              <a:ext uri="{FF2B5EF4-FFF2-40B4-BE49-F238E27FC236}">
                <a16:creationId xmlns:a16="http://schemas.microsoft.com/office/drawing/2014/main" id="{625D2B79-F154-6C17-65D1-E44C17746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518" y="1607775"/>
            <a:ext cx="6304797" cy="22723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609ED12-530D-E077-1B0A-D13994C4A979}"/>
              </a:ext>
            </a:extLst>
          </p:cNvPr>
          <p:cNvSpPr txBox="1"/>
          <p:nvPr/>
        </p:nvSpPr>
        <p:spPr>
          <a:xfrm>
            <a:off x="1828800" y="4033107"/>
            <a:ext cx="6237515" cy="523220"/>
          </a:xfrm>
          <a:prstGeom prst="rect">
            <a:avLst/>
          </a:prstGeom>
          <a:noFill/>
        </p:spPr>
        <p:txBody>
          <a:bodyPr wrap="square">
            <a:spAutoFit/>
          </a:bodyPr>
          <a:lstStyle/>
          <a:p>
            <a:r>
              <a:rPr lang="en-FR" dirty="0">
                <a:solidFill>
                  <a:srgbClr val="002060"/>
                </a:solidFill>
              </a:rPr>
              <a:t>D</a:t>
            </a:r>
            <a:r>
              <a:rPr lang="en-FR" sz="1400" dirty="0">
                <a:solidFill>
                  <a:srgbClr val="002060"/>
                </a:solidFill>
              </a:rPr>
              <a:t>esigning some simple experiments to evaluate the effectiveness and reliability of AI systems.</a:t>
            </a:r>
            <a:endParaRPr lang="en-FR" dirty="0"/>
          </a:p>
        </p:txBody>
      </p:sp>
      <p:sp>
        <p:nvSpPr>
          <p:cNvPr id="8" name="TextBox 7">
            <a:extLst>
              <a:ext uri="{FF2B5EF4-FFF2-40B4-BE49-F238E27FC236}">
                <a16:creationId xmlns:a16="http://schemas.microsoft.com/office/drawing/2014/main" id="{E32BFD01-BF22-7E7F-71A8-4F7B1B94654D}"/>
              </a:ext>
            </a:extLst>
          </p:cNvPr>
          <p:cNvSpPr txBox="1"/>
          <p:nvPr/>
        </p:nvSpPr>
        <p:spPr>
          <a:xfrm>
            <a:off x="76200" y="1798100"/>
            <a:ext cx="1236608" cy="307777"/>
          </a:xfrm>
          <a:prstGeom prst="rect">
            <a:avLst/>
          </a:prstGeom>
          <a:noFill/>
        </p:spPr>
        <p:txBody>
          <a:bodyPr wrap="square">
            <a:spAutoFit/>
          </a:bodyPr>
          <a:lstStyle/>
          <a:p>
            <a:r>
              <a:rPr lang="en-FR" dirty="0">
                <a:solidFill>
                  <a:srgbClr val="002060"/>
                </a:solidFill>
              </a:rPr>
              <a:t>E</a:t>
            </a:r>
            <a:r>
              <a:rPr lang="en-FR" sz="1400" dirty="0">
                <a:solidFill>
                  <a:srgbClr val="002060"/>
                </a:solidFill>
              </a:rPr>
              <a:t>xperiment 1</a:t>
            </a:r>
            <a:endParaRPr lang="en-FR" dirty="0"/>
          </a:p>
        </p:txBody>
      </p:sp>
      <p:sp>
        <p:nvSpPr>
          <p:cNvPr id="9" name="TextBox 8">
            <a:extLst>
              <a:ext uri="{FF2B5EF4-FFF2-40B4-BE49-F238E27FC236}">
                <a16:creationId xmlns:a16="http://schemas.microsoft.com/office/drawing/2014/main" id="{4C9FBA8D-1512-DA90-B980-5980A23E4BBE}"/>
              </a:ext>
            </a:extLst>
          </p:cNvPr>
          <p:cNvSpPr txBox="1"/>
          <p:nvPr/>
        </p:nvSpPr>
        <p:spPr>
          <a:xfrm>
            <a:off x="82648" y="2641861"/>
            <a:ext cx="1236608" cy="307777"/>
          </a:xfrm>
          <a:prstGeom prst="rect">
            <a:avLst/>
          </a:prstGeom>
          <a:noFill/>
        </p:spPr>
        <p:txBody>
          <a:bodyPr wrap="square">
            <a:spAutoFit/>
          </a:bodyPr>
          <a:lstStyle/>
          <a:p>
            <a:r>
              <a:rPr lang="en-FR" dirty="0">
                <a:solidFill>
                  <a:srgbClr val="002060"/>
                </a:solidFill>
              </a:rPr>
              <a:t>E</a:t>
            </a:r>
            <a:r>
              <a:rPr lang="en-FR" sz="1400" dirty="0">
                <a:solidFill>
                  <a:srgbClr val="002060"/>
                </a:solidFill>
              </a:rPr>
              <a:t>xperiment 2</a:t>
            </a:r>
            <a:endParaRPr lang="en-FR" dirty="0"/>
          </a:p>
        </p:txBody>
      </p:sp>
      <p:sp>
        <p:nvSpPr>
          <p:cNvPr id="10" name="TextBox 9">
            <a:extLst>
              <a:ext uri="{FF2B5EF4-FFF2-40B4-BE49-F238E27FC236}">
                <a16:creationId xmlns:a16="http://schemas.microsoft.com/office/drawing/2014/main" id="{54529A2B-B82C-D6AE-C49F-4543007A66E9}"/>
              </a:ext>
            </a:extLst>
          </p:cNvPr>
          <p:cNvSpPr txBox="1"/>
          <p:nvPr/>
        </p:nvSpPr>
        <p:spPr>
          <a:xfrm>
            <a:off x="82648" y="3498250"/>
            <a:ext cx="1236608" cy="307777"/>
          </a:xfrm>
          <a:prstGeom prst="rect">
            <a:avLst/>
          </a:prstGeom>
          <a:noFill/>
        </p:spPr>
        <p:txBody>
          <a:bodyPr wrap="square">
            <a:spAutoFit/>
          </a:bodyPr>
          <a:lstStyle/>
          <a:p>
            <a:r>
              <a:rPr lang="en-FR" dirty="0">
                <a:solidFill>
                  <a:srgbClr val="002060"/>
                </a:solidFill>
              </a:rPr>
              <a:t>E</a:t>
            </a:r>
            <a:r>
              <a:rPr lang="en-FR" sz="1400" dirty="0">
                <a:solidFill>
                  <a:srgbClr val="002060"/>
                </a:solidFill>
              </a:rPr>
              <a:t>xperiment 3</a:t>
            </a:r>
            <a:endParaRPr lang="en-FR" dirty="0"/>
          </a:p>
        </p:txBody>
      </p:sp>
    </p:spTree>
    <p:extLst>
      <p:ext uri="{BB962C8B-B14F-4D97-AF65-F5344CB8AC3E}">
        <p14:creationId xmlns:p14="http://schemas.microsoft.com/office/powerpoint/2010/main" val="1771374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1"/>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37</a:t>
            </a:r>
            <a:endParaRPr sz="1400">
              <a:solidFill>
                <a:schemeClr val="lt1"/>
              </a:solidFill>
              <a:latin typeface="Calibri"/>
              <a:ea typeface="Calibri"/>
              <a:cs typeface="Calibri"/>
              <a:sym typeface="Calibri"/>
            </a:endParaRPr>
          </a:p>
        </p:txBody>
      </p:sp>
      <p:sp>
        <p:nvSpPr>
          <p:cNvPr id="397" name="Google Shape;397;p41"/>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8" name="Google Shape;398;p41"/>
          <p:cNvSpPr txBox="1"/>
          <p:nvPr/>
        </p:nvSpPr>
        <p:spPr>
          <a:xfrm>
            <a:off x="922846" y="268100"/>
            <a:ext cx="5679900" cy="765000"/>
          </a:xfrm>
          <a:prstGeom prst="rect">
            <a:avLst/>
          </a:prstGeom>
          <a:noFill/>
          <a:ln>
            <a:noFill/>
          </a:ln>
        </p:spPr>
        <p:txBody>
          <a:bodyPr spcFirstLastPara="1" wrap="square" lIns="68575" tIns="34275" rIns="68575" bIns="34275" anchor="t" anchorCtr="0">
            <a:spAutoFit/>
          </a:bodyPr>
          <a:lstStyle/>
          <a:p>
            <a:pPr marL="0" lvl="0" indent="0" algn="l" rtl="0">
              <a:lnSpc>
                <a:spcPct val="110000"/>
              </a:lnSpc>
              <a:spcBef>
                <a:spcPts val="500"/>
              </a:spcBef>
              <a:spcAft>
                <a:spcPts val="0"/>
              </a:spcAft>
              <a:buClr>
                <a:schemeClr val="dk1"/>
              </a:buClr>
              <a:buSzPts val="1100"/>
              <a:buFont typeface="Arial"/>
              <a:buNone/>
            </a:pPr>
            <a:r>
              <a:rPr lang="en" sz="2200" b="1" dirty="0">
                <a:solidFill>
                  <a:srgbClr val="20124D"/>
                </a:solidFill>
                <a:latin typeface="Calibri"/>
                <a:ea typeface="Calibri"/>
                <a:cs typeface="Calibri"/>
                <a:sym typeface="Calibri"/>
              </a:rPr>
              <a:t>Clinical evaluation of AI models</a:t>
            </a:r>
            <a:endParaRPr sz="2100" b="1" dirty="0">
              <a:solidFill>
                <a:srgbClr val="20124D"/>
              </a:solidFill>
            </a:endParaRPr>
          </a:p>
          <a:p>
            <a:pPr marL="0" marR="0" lvl="0" indent="0" algn="l" rtl="0">
              <a:spcBef>
                <a:spcPts val="0"/>
              </a:spcBef>
              <a:spcAft>
                <a:spcPts val="0"/>
              </a:spcAft>
              <a:buNone/>
            </a:pPr>
            <a:endParaRPr sz="2100" b="1" dirty="0">
              <a:solidFill>
                <a:srgbClr val="123F6D"/>
              </a:solidFill>
            </a:endParaRPr>
          </a:p>
        </p:txBody>
      </p:sp>
      <p:cxnSp>
        <p:nvCxnSpPr>
          <p:cNvPr id="399" name="Google Shape;399;p41"/>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400" name="Google Shape;400;p41"/>
          <p:cNvSpPr txBox="1"/>
          <p:nvPr/>
        </p:nvSpPr>
        <p:spPr>
          <a:xfrm>
            <a:off x="960725" y="842775"/>
            <a:ext cx="7554300" cy="36453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1100"/>
              <a:buFont typeface="Arial"/>
              <a:buNone/>
            </a:pPr>
            <a:r>
              <a:rPr lang="en" sz="1500" b="1">
                <a:solidFill>
                  <a:srgbClr val="20124D"/>
                </a:solidFill>
              </a:rPr>
              <a:t>Clinical evaluation: Does AI really help radiologists?</a:t>
            </a:r>
            <a:endParaRPr sz="1500" b="1">
              <a:solidFill>
                <a:srgbClr val="20124D"/>
              </a:solidFill>
            </a:endParaRPr>
          </a:p>
          <a:p>
            <a:pPr marL="0" lvl="0" indent="0" algn="l" rtl="0">
              <a:lnSpc>
                <a:spcPct val="90000"/>
              </a:lnSpc>
              <a:spcBef>
                <a:spcPts val="0"/>
              </a:spcBef>
              <a:spcAft>
                <a:spcPts val="0"/>
              </a:spcAft>
              <a:buClr>
                <a:schemeClr val="dk1"/>
              </a:buClr>
              <a:buSzPts val="1100"/>
              <a:buFont typeface="Arial"/>
              <a:buNone/>
            </a:pPr>
            <a:endParaRPr sz="1500" b="1">
              <a:solidFill>
                <a:srgbClr val="741B47"/>
              </a:solidFill>
            </a:endParaRPr>
          </a:p>
          <a:p>
            <a:pPr marL="0" lvl="0" indent="0" algn="l" rtl="0">
              <a:lnSpc>
                <a:spcPct val="90000"/>
              </a:lnSpc>
              <a:spcBef>
                <a:spcPts val="0"/>
              </a:spcBef>
              <a:spcAft>
                <a:spcPts val="0"/>
              </a:spcAft>
              <a:buNone/>
            </a:pPr>
            <a:endParaRPr sz="1500" b="1">
              <a:solidFill>
                <a:srgbClr val="741B47"/>
              </a:solidFill>
            </a:endParaRPr>
          </a:p>
          <a:p>
            <a:pPr marL="0" lvl="0" indent="0" algn="l" rtl="0">
              <a:lnSpc>
                <a:spcPct val="115000"/>
              </a:lnSpc>
              <a:spcBef>
                <a:spcPts val="0"/>
              </a:spcBef>
              <a:spcAft>
                <a:spcPts val="0"/>
              </a:spcAft>
              <a:buNone/>
            </a:pPr>
            <a:endParaRPr sz="1500" b="1">
              <a:solidFill>
                <a:srgbClr val="741B47"/>
              </a:solidFill>
            </a:endParaRPr>
          </a:p>
          <a:p>
            <a:pPr marL="0" lvl="0" indent="0" algn="l" rtl="0">
              <a:lnSpc>
                <a:spcPct val="120000"/>
              </a:lnSpc>
              <a:spcBef>
                <a:spcPts val="1200"/>
              </a:spcBef>
              <a:spcAft>
                <a:spcPts val="0"/>
              </a:spcAft>
              <a:buNone/>
            </a:pPr>
            <a:endParaRPr sz="2000">
              <a:solidFill>
                <a:schemeClr val="dk1"/>
              </a:solidFill>
            </a:endParaRPr>
          </a:p>
          <a:p>
            <a:pPr marL="0" lvl="0" indent="0" algn="l" rtl="0">
              <a:lnSpc>
                <a:spcPct val="115000"/>
              </a:lnSpc>
              <a:spcBef>
                <a:spcPts val="0"/>
              </a:spcBef>
              <a:spcAft>
                <a:spcPts val="1200"/>
              </a:spcAft>
              <a:buNone/>
            </a:pPr>
            <a:endParaRPr sz="1500">
              <a:solidFill>
                <a:schemeClr val="dk2"/>
              </a:solidFill>
            </a:endParaRPr>
          </a:p>
        </p:txBody>
      </p:sp>
      <p:sp>
        <p:nvSpPr>
          <p:cNvPr id="401" name="Google Shape;401;p41"/>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pic>
        <p:nvPicPr>
          <p:cNvPr id="402" name="Google Shape;402;p41"/>
          <p:cNvPicPr preferRelativeResize="0"/>
          <p:nvPr/>
        </p:nvPicPr>
        <p:blipFill rotWithShape="1">
          <a:blip r:embed="rId3">
            <a:alphaModFix/>
          </a:blip>
          <a:srcRect b="10738"/>
          <a:stretch/>
        </p:blipFill>
        <p:spPr>
          <a:xfrm>
            <a:off x="993725" y="1159400"/>
            <a:ext cx="7909252" cy="2576124"/>
          </a:xfrm>
          <a:prstGeom prst="rect">
            <a:avLst/>
          </a:prstGeom>
          <a:noFill/>
          <a:ln>
            <a:noFill/>
          </a:ln>
        </p:spPr>
      </p:pic>
      <p:sp>
        <p:nvSpPr>
          <p:cNvPr id="403" name="Google Shape;403;p41"/>
          <p:cNvSpPr txBox="1"/>
          <p:nvPr/>
        </p:nvSpPr>
        <p:spPr>
          <a:xfrm>
            <a:off x="1112975" y="3991250"/>
            <a:ext cx="779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500">
                <a:solidFill>
                  <a:srgbClr val="20124D"/>
                </a:solidFill>
              </a:rPr>
              <a:t>     Radiologist (1st read)                            AI                          Radiologist within AI-assisted</a:t>
            </a:r>
            <a:endParaRPr sz="1500">
              <a:solidFill>
                <a:srgbClr val="20124D"/>
              </a:solidFill>
            </a:endParaRPr>
          </a:p>
        </p:txBody>
      </p:sp>
      <p:sp>
        <p:nvSpPr>
          <p:cNvPr id="405" name="Google Shape;405;p41"/>
          <p:cNvSpPr/>
          <p:nvPr/>
        </p:nvSpPr>
        <p:spPr>
          <a:xfrm>
            <a:off x="7620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28</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595261AC-E98A-87D0-FD06-633271DDB825}"/>
              </a:ext>
            </a:extLst>
          </p:cNvPr>
          <p:cNvPicPr preferRelativeResize="0"/>
          <p:nvPr/>
        </p:nvPicPr>
        <p:blipFill>
          <a:blip r:embed="rId4">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29</a:t>
            </a:r>
            <a:endParaRPr sz="1400">
              <a:solidFill>
                <a:schemeClr val="lt1"/>
              </a:solidFill>
              <a:latin typeface="Calibri"/>
              <a:ea typeface="Calibri"/>
              <a:cs typeface="Calibri"/>
              <a:sym typeface="Calibri"/>
            </a:endParaRPr>
          </a:p>
        </p:txBody>
      </p:sp>
      <p:sp>
        <p:nvSpPr>
          <p:cNvPr id="411" name="Google Shape;411;p42"/>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412" name="Google Shape;412;p42"/>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413" name="Google Shape;413;p42"/>
          <p:cNvSpPr txBox="1"/>
          <p:nvPr/>
        </p:nvSpPr>
        <p:spPr>
          <a:xfrm>
            <a:off x="953325" y="833775"/>
            <a:ext cx="7561800" cy="36543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None/>
            </a:pPr>
            <a:r>
              <a:rPr lang="en" sz="1500" b="1">
                <a:solidFill>
                  <a:srgbClr val="20124D"/>
                </a:solidFill>
              </a:rPr>
              <a:t>Clinical evaluation: Does AI really help radiologists?</a:t>
            </a:r>
            <a:endParaRPr sz="1500" b="1">
              <a:solidFill>
                <a:srgbClr val="20124D"/>
              </a:solidFill>
            </a:endParaRPr>
          </a:p>
          <a:p>
            <a:pPr marL="0" lvl="0" indent="0" algn="l" rtl="0">
              <a:lnSpc>
                <a:spcPct val="90000"/>
              </a:lnSpc>
              <a:spcBef>
                <a:spcPts val="0"/>
              </a:spcBef>
              <a:spcAft>
                <a:spcPts val="0"/>
              </a:spcAft>
              <a:buNone/>
            </a:pPr>
            <a:endParaRPr sz="3200" b="1">
              <a:solidFill>
                <a:srgbClr val="20124D"/>
              </a:solidFill>
            </a:endParaRPr>
          </a:p>
          <a:p>
            <a:pPr marL="0" lvl="0" indent="0" algn="l" rtl="0">
              <a:lnSpc>
                <a:spcPct val="90000"/>
              </a:lnSpc>
              <a:spcBef>
                <a:spcPts val="0"/>
              </a:spcBef>
              <a:spcAft>
                <a:spcPts val="0"/>
              </a:spcAft>
              <a:buNone/>
            </a:pPr>
            <a:endParaRPr sz="3200" b="1">
              <a:solidFill>
                <a:srgbClr val="20124D"/>
              </a:solidFill>
            </a:endParaRPr>
          </a:p>
          <a:p>
            <a:pPr marL="0" lvl="0" indent="0" algn="l" rtl="0">
              <a:lnSpc>
                <a:spcPct val="115000"/>
              </a:lnSpc>
              <a:spcBef>
                <a:spcPts val="0"/>
              </a:spcBef>
              <a:spcAft>
                <a:spcPts val="0"/>
              </a:spcAft>
              <a:buNone/>
            </a:pPr>
            <a:endParaRPr sz="2000" b="1">
              <a:solidFill>
                <a:srgbClr val="20124D"/>
              </a:solidFill>
            </a:endParaRPr>
          </a:p>
          <a:p>
            <a:pPr marL="0" lvl="0" indent="0" algn="l" rtl="0">
              <a:lnSpc>
                <a:spcPct val="120000"/>
              </a:lnSpc>
              <a:spcBef>
                <a:spcPts val="1200"/>
              </a:spcBef>
              <a:spcAft>
                <a:spcPts val="0"/>
              </a:spcAft>
              <a:buNone/>
            </a:pPr>
            <a:endParaRPr sz="2000" b="1">
              <a:solidFill>
                <a:srgbClr val="20124D"/>
              </a:solidFill>
            </a:endParaRPr>
          </a:p>
          <a:p>
            <a:pPr marL="0" lvl="0" indent="0" algn="l" rtl="0">
              <a:lnSpc>
                <a:spcPct val="115000"/>
              </a:lnSpc>
              <a:spcBef>
                <a:spcPts val="0"/>
              </a:spcBef>
              <a:spcAft>
                <a:spcPts val="1200"/>
              </a:spcAft>
              <a:buNone/>
            </a:pPr>
            <a:endParaRPr sz="1500" b="1">
              <a:solidFill>
                <a:srgbClr val="20124D"/>
              </a:solidFill>
            </a:endParaRPr>
          </a:p>
        </p:txBody>
      </p:sp>
      <p:sp>
        <p:nvSpPr>
          <p:cNvPr id="414" name="Google Shape;414;p42"/>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415" name="Google Shape;415;p42"/>
          <p:cNvSpPr txBox="1"/>
          <p:nvPr/>
        </p:nvSpPr>
        <p:spPr>
          <a:xfrm>
            <a:off x="1112975" y="3991250"/>
            <a:ext cx="74022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500">
                <a:solidFill>
                  <a:schemeClr val="dk2"/>
                </a:solidFill>
              </a:rPr>
              <a:t>        </a:t>
            </a:r>
            <a:r>
              <a:rPr lang="en" sz="1500">
                <a:solidFill>
                  <a:srgbClr val="20124D"/>
                </a:solidFill>
              </a:rPr>
              <a:t>Radiologist (1st read)                         AI                  Radiologist within AI-assisted</a:t>
            </a:r>
            <a:endParaRPr sz="1500">
              <a:solidFill>
                <a:srgbClr val="20124D"/>
              </a:solidFill>
            </a:endParaRPr>
          </a:p>
        </p:txBody>
      </p:sp>
      <p:pic>
        <p:nvPicPr>
          <p:cNvPr id="416" name="Google Shape;416;p42"/>
          <p:cNvPicPr preferRelativeResize="0"/>
          <p:nvPr/>
        </p:nvPicPr>
        <p:blipFill rotWithShape="1">
          <a:blip r:embed="rId3">
            <a:alphaModFix/>
          </a:blip>
          <a:srcRect b="8767"/>
          <a:stretch/>
        </p:blipFill>
        <p:spPr>
          <a:xfrm>
            <a:off x="1454075" y="1304513"/>
            <a:ext cx="6600599" cy="2466030"/>
          </a:xfrm>
          <a:prstGeom prst="rect">
            <a:avLst/>
          </a:prstGeom>
          <a:noFill/>
          <a:ln>
            <a:noFill/>
          </a:ln>
        </p:spPr>
      </p:pic>
      <p:sp>
        <p:nvSpPr>
          <p:cNvPr id="418" name="Google Shape;418;p42"/>
          <p:cNvSpPr txBox="1"/>
          <p:nvPr/>
        </p:nvSpPr>
        <p:spPr>
          <a:xfrm>
            <a:off x="922850" y="245100"/>
            <a:ext cx="5618700" cy="1167600"/>
          </a:xfrm>
          <a:prstGeom prst="rect">
            <a:avLst/>
          </a:prstGeom>
          <a:noFill/>
          <a:ln>
            <a:noFill/>
          </a:ln>
        </p:spPr>
        <p:txBody>
          <a:bodyPr spcFirstLastPara="1" wrap="square" lIns="68575" tIns="34275" rIns="68575" bIns="34275" anchor="t" anchorCtr="0">
            <a:spAutoFit/>
          </a:bodyPr>
          <a:lstStyle/>
          <a:p>
            <a:pPr marL="0" lvl="0" indent="0" algn="l" rtl="0">
              <a:lnSpc>
                <a:spcPct val="110000"/>
              </a:lnSpc>
              <a:spcBef>
                <a:spcPts val="500"/>
              </a:spcBef>
              <a:spcAft>
                <a:spcPts val="0"/>
              </a:spcAft>
              <a:buClr>
                <a:schemeClr val="dk1"/>
              </a:buClr>
              <a:buSzPts val="1100"/>
              <a:buFont typeface="Arial"/>
              <a:buNone/>
            </a:pPr>
            <a:r>
              <a:rPr lang="en" sz="2000" b="1">
                <a:solidFill>
                  <a:srgbClr val="123F6D"/>
                </a:solidFill>
                <a:latin typeface="Calibri"/>
                <a:ea typeface="Calibri"/>
                <a:cs typeface="Calibri"/>
                <a:sym typeface="Calibri"/>
              </a:rPr>
              <a:t>Our research on AI and Healthcare</a:t>
            </a:r>
            <a:endParaRPr sz="2000" b="1">
              <a:solidFill>
                <a:srgbClr val="444444"/>
              </a:solidFill>
              <a:highlight>
                <a:schemeClr val="lt1"/>
              </a:highlight>
              <a:latin typeface="Roboto"/>
              <a:ea typeface="Roboto"/>
              <a:cs typeface="Roboto"/>
              <a:sym typeface="Roboto"/>
            </a:endParaRPr>
          </a:p>
          <a:p>
            <a:pPr marL="0" lvl="0" indent="0" algn="l" rtl="0">
              <a:lnSpc>
                <a:spcPct val="110000"/>
              </a:lnSpc>
              <a:spcBef>
                <a:spcPts val="500"/>
              </a:spcBef>
              <a:spcAft>
                <a:spcPts val="0"/>
              </a:spcAft>
              <a:buClr>
                <a:schemeClr val="dk1"/>
              </a:buClr>
              <a:buSzPts val="1100"/>
              <a:buFont typeface="Arial"/>
              <a:buNone/>
            </a:pPr>
            <a:endParaRPr sz="2200" b="1">
              <a:solidFill>
                <a:srgbClr val="123F6D"/>
              </a:solidFill>
              <a:latin typeface="Calibri"/>
              <a:ea typeface="Calibri"/>
              <a:cs typeface="Calibri"/>
              <a:sym typeface="Calibri"/>
            </a:endParaRPr>
          </a:p>
          <a:p>
            <a:pPr marL="0" marR="0" lvl="0" indent="0" algn="l" rtl="0">
              <a:spcBef>
                <a:spcPts val="0"/>
              </a:spcBef>
              <a:spcAft>
                <a:spcPts val="0"/>
              </a:spcAft>
              <a:buNone/>
            </a:pPr>
            <a:endParaRPr sz="2100" b="1">
              <a:solidFill>
                <a:srgbClr val="123F6D"/>
              </a:solidFill>
            </a:endParaRPr>
          </a:p>
        </p:txBody>
      </p:sp>
      <p:sp>
        <p:nvSpPr>
          <p:cNvPr id="419" name="Google Shape;419;p42"/>
          <p:cNvSpPr txBox="1"/>
          <p:nvPr/>
        </p:nvSpPr>
        <p:spPr>
          <a:xfrm>
            <a:off x="947600" y="4406750"/>
            <a:ext cx="7955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20124D"/>
                </a:solidFill>
              </a:rPr>
              <a:t>Hieu Pham et al. “An Accurate and Explainable Deep Learning System Improves Interobserver Agreement in the Interpretation of Chest Radiograph” Preprint https://arxiv.org/abs/2208.03545</a:t>
            </a:r>
            <a:endParaRPr>
              <a:solidFill>
                <a:srgbClr val="20124D"/>
              </a:solidFill>
            </a:endParaRPr>
          </a:p>
        </p:txBody>
      </p:sp>
      <p:pic>
        <p:nvPicPr>
          <p:cNvPr id="2" name="Google Shape;90;p16">
            <a:extLst>
              <a:ext uri="{FF2B5EF4-FFF2-40B4-BE49-F238E27FC236}">
                <a16:creationId xmlns:a16="http://schemas.microsoft.com/office/drawing/2014/main" id="{36D019B5-C257-95E9-C39A-4125429EC9A4}"/>
              </a:ext>
            </a:extLst>
          </p:cNvPr>
          <p:cNvPicPr preferRelativeResize="0"/>
          <p:nvPr/>
        </p:nvPicPr>
        <p:blipFill>
          <a:blip r:embed="rId4">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dk1"/>
              </a:buClr>
              <a:buSzPts val="1100"/>
              <a:buFont typeface="Arial"/>
              <a:buNone/>
            </a:pPr>
            <a:r>
              <a:rPr lang="en" sz="3000" b="1">
                <a:solidFill>
                  <a:schemeClr val="lt1"/>
                </a:solidFill>
              </a:rPr>
              <a:t>A bit about the instructor</a:t>
            </a:r>
            <a:endParaRPr sz="3000" b="1">
              <a:solidFill>
                <a:schemeClr val="lt1"/>
              </a:solidFill>
            </a:endParaRPr>
          </a:p>
          <a:p>
            <a:pPr marL="0" lvl="0" indent="0" algn="l" rtl="0">
              <a:spcBef>
                <a:spcPts val="0"/>
              </a:spcBef>
              <a:spcAft>
                <a:spcPts val="0"/>
              </a:spcAft>
              <a:buNone/>
            </a:pPr>
            <a:endParaRPr/>
          </a:p>
        </p:txBody>
      </p:sp>
      <p:sp>
        <p:nvSpPr>
          <p:cNvPr id="71" name="Google Shape;71;p15"/>
          <p:cNvSpPr txBox="1"/>
          <p:nvPr/>
        </p:nvSpPr>
        <p:spPr>
          <a:xfrm>
            <a:off x="775607" y="268100"/>
            <a:ext cx="5827139"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rgbClr val="20124D"/>
                </a:solidFill>
                <a:latin typeface="Calibri"/>
                <a:ea typeface="Calibri"/>
                <a:cs typeface="Calibri"/>
                <a:sym typeface="Calibri"/>
              </a:rPr>
              <a:t>Outline </a:t>
            </a:r>
            <a:endParaRPr sz="2100" b="1" dirty="0">
              <a:solidFill>
                <a:srgbClr val="20124D"/>
              </a:solidFill>
              <a:latin typeface="Calibri"/>
              <a:ea typeface="Calibri"/>
              <a:cs typeface="Calibri"/>
              <a:sym typeface="Calibri"/>
            </a:endParaRPr>
          </a:p>
        </p:txBody>
      </p:sp>
      <p:cxnSp>
        <p:nvCxnSpPr>
          <p:cNvPr id="73" name="Google Shape;73;p15"/>
          <p:cNvCxnSpPr>
            <a:cxnSpLocks/>
          </p:cNvCxnSpPr>
          <p:nvPr/>
        </p:nvCxnSpPr>
        <p:spPr>
          <a:xfrm>
            <a:off x="881743" y="728663"/>
            <a:ext cx="8067378" cy="0"/>
          </a:xfrm>
          <a:prstGeom prst="straightConnector1">
            <a:avLst/>
          </a:prstGeom>
          <a:noFill/>
          <a:ln w="25400" cap="flat" cmpd="sng">
            <a:solidFill>
              <a:srgbClr val="123F6D"/>
            </a:solidFill>
            <a:prstDash val="solid"/>
            <a:miter lim="800000"/>
            <a:headEnd type="none" w="sm" len="sm"/>
            <a:tailEnd type="none" w="sm" len="sm"/>
          </a:ln>
        </p:spPr>
      </p:cxnSp>
      <p:sp>
        <p:nvSpPr>
          <p:cNvPr id="74" name="Google Shape;74;p15"/>
          <p:cNvSpPr/>
          <p:nvPr/>
        </p:nvSpPr>
        <p:spPr>
          <a:xfrm>
            <a:off x="0" y="4937750"/>
            <a:ext cx="5811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dirty="0">
                <a:solidFill>
                  <a:schemeClr val="lt1"/>
                </a:solidFill>
                <a:latin typeface="Calibri"/>
                <a:ea typeface="Calibri"/>
                <a:cs typeface="Calibri"/>
                <a:sym typeface="Calibri"/>
              </a:rPr>
              <a:t>    </a:t>
            </a:r>
            <a:r>
              <a:rPr lang="en" dirty="0">
                <a:solidFill>
                  <a:schemeClr val="tx1"/>
                </a:solidFill>
                <a:latin typeface="Calibri"/>
                <a:ea typeface="Calibri"/>
                <a:cs typeface="Calibri"/>
                <a:sym typeface="Calibri"/>
              </a:rPr>
              <a:t>1</a:t>
            </a:r>
            <a:endParaRPr sz="1400" dirty="0">
              <a:solidFill>
                <a:schemeClr val="tx1"/>
              </a:solidFill>
              <a:latin typeface="Calibri"/>
              <a:ea typeface="Calibri"/>
              <a:cs typeface="Calibri"/>
              <a:sym typeface="Calibri"/>
            </a:endParaRPr>
          </a:p>
        </p:txBody>
      </p:sp>
      <p:sp>
        <p:nvSpPr>
          <p:cNvPr id="75" name="Google Shape;75;p15"/>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7" name="Google Shape;77;p15"/>
          <p:cNvSpPr txBox="1"/>
          <p:nvPr/>
        </p:nvSpPr>
        <p:spPr>
          <a:xfrm>
            <a:off x="804290" y="1183483"/>
            <a:ext cx="8265922" cy="2831514"/>
          </a:xfrm>
          <a:prstGeom prst="rect">
            <a:avLst/>
          </a:prstGeom>
          <a:noFill/>
          <a:ln>
            <a:noFill/>
          </a:ln>
        </p:spPr>
        <p:txBody>
          <a:bodyPr spcFirstLastPara="1" wrap="square" lIns="91425" tIns="91425" rIns="91425" bIns="91425" anchor="t" anchorCtr="0">
            <a:spAutoFit/>
          </a:bodyPr>
          <a:lstStyle/>
          <a:p>
            <a:pPr marL="171450" lvl="0" indent="-171450" algn="l" rtl="0">
              <a:spcBef>
                <a:spcPts val="0"/>
              </a:spcBef>
              <a:spcAft>
                <a:spcPts val="0"/>
              </a:spcAft>
              <a:buFont typeface="Wingdings" pitchFamily="2" charset="2"/>
              <a:buChar char="§"/>
            </a:pPr>
            <a:r>
              <a:rPr lang="en" sz="2000" dirty="0">
                <a:solidFill>
                  <a:srgbClr val="20124D"/>
                </a:solidFill>
                <a:latin typeface="+mn-lt"/>
              </a:rPr>
              <a:t>Research directions around medical AI</a:t>
            </a:r>
          </a:p>
          <a:p>
            <a:pPr marL="171450" lvl="0" indent="-171450" algn="l" rtl="0">
              <a:spcBef>
                <a:spcPts val="0"/>
              </a:spcBef>
              <a:spcAft>
                <a:spcPts val="0"/>
              </a:spcAft>
              <a:buFont typeface="Wingdings" pitchFamily="2" charset="2"/>
              <a:buChar char="§"/>
            </a:pPr>
            <a:r>
              <a:rPr lang="en" sz="2000" dirty="0">
                <a:solidFill>
                  <a:srgbClr val="20124D"/>
                </a:solidFill>
                <a:latin typeface="+mn-lt"/>
              </a:rPr>
              <a:t>Current state and key challenges in medical AI</a:t>
            </a:r>
          </a:p>
          <a:p>
            <a:pPr marL="171450" lvl="0" indent="-171450" algn="l" rtl="0">
              <a:spcBef>
                <a:spcPts val="0"/>
              </a:spcBef>
              <a:spcAft>
                <a:spcPts val="0"/>
              </a:spcAft>
              <a:buFont typeface="Wingdings" pitchFamily="2" charset="2"/>
              <a:buChar char="§"/>
            </a:pPr>
            <a:r>
              <a:rPr lang="en" sz="2000" dirty="0">
                <a:solidFill>
                  <a:srgbClr val="20124D"/>
                </a:solidFill>
                <a:latin typeface="+mn-lt"/>
                <a:ea typeface="Calibri"/>
                <a:cs typeface="Calibri"/>
                <a:sym typeface="Calibri"/>
              </a:rPr>
              <a:t>The future of AI in medical imaging research</a:t>
            </a:r>
          </a:p>
          <a:p>
            <a:pPr marL="171450" lvl="0" indent="-171450" algn="l" rtl="0">
              <a:spcBef>
                <a:spcPts val="0"/>
              </a:spcBef>
              <a:spcAft>
                <a:spcPts val="0"/>
              </a:spcAft>
              <a:buFont typeface="Wingdings" pitchFamily="2" charset="2"/>
              <a:buChar char="§"/>
            </a:pPr>
            <a:r>
              <a:rPr lang="en" sz="2000" dirty="0">
                <a:solidFill>
                  <a:srgbClr val="20124D"/>
                </a:solidFill>
                <a:latin typeface="+mn-lt"/>
                <a:cs typeface="Calibri"/>
                <a:sym typeface="Calibri"/>
              </a:rPr>
              <a:t>Develop and evaluate AI-based medical imaging analysis in clinical settings</a:t>
            </a:r>
            <a:endParaRPr lang="en" sz="2000" dirty="0">
              <a:solidFill>
                <a:srgbClr val="20124D"/>
              </a:solidFill>
              <a:latin typeface="+mn-lt"/>
            </a:endParaRPr>
          </a:p>
          <a:p>
            <a:pPr marL="0" lvl="0" indent="0" algn="l" rtl="0">
              <a:spcBef>
                <a:spcPts val="0"/>
              </a:spcBef>
              <a:spcAft>
                <a:spcPts val="0"/>
              </a:spcAft>
              <a:buNone/>
            </a:pPr>
            <a:endParaRPr lang="en" sz="1200" b="1" dirty="0">
              <a:solidFill>
                <a:srgbClr val="20124D"/>
              </a:solidFill>
            </a:endParaRPr>
          </a:p>
          <a:p>
            <a:pPr marL="0" lvl="0" indent="0" algn="l" rtl="0">
              <a:spcBef>
                <a:spcPts val="0"/>
              </a:spcBef>
              <a:spcAft>
                <a:spcPts val="0"/>
              </a:spcAft>
              <a:buNone/>
            </a:pPr>
            <a:endParaRPr lang="en" sz="1200" b="1" dirty="0">
              <a:solidFill>
                <a:srgbClr val="20124D"/>
              </a:solidFill>
            </a:endParaRPr>
          </a:p>
          <a:p>
            <a:pPr marL="0" lvl="0" indent="0" algn="l" rtl="0">
              <a:spcBef>
                <a:spcPts val="0"/>
              </a:spcBef>
              <a:spcAft>
                <a:spcPts val="0"/>
              </a:spcAft>
              <a:buNone/>
            </a:pPr>
            <a:endParaRPr lang="en" sz="1200" b="1" dirty="0">
              <a:solidFill>
                <a:srgbClr val="20124D"/>
              </a:solidFill>
            </a:endParaRPr>
          </a:p>
          <a:p>
            <a:pPr marL="0" lvl="0" indent="0" algn="l" rtl="0">
              <a:spcBef>
                <a:spcPts val="0"/>
              </a:spcBef>
              <a:spcAft>
                <a:spcPts val="0"/>
              </a:spcAft>
              <a:buNone/>
            </a:pPr>
            <a:endParaRPr lang="en" sz="1200" b="1" dirty="0">
              <a:solidFill>
                <a:srgbClr val="20124D"/>
              </a:solidFill>
            </a:endParaRPr>
          </a:p>
          <a:p>
            <a:pPr marL="0" lvl="0" indent="0" algn="l" rtl="0">
              <a:spcBef>
                <a:spcPts val="0"/>
              </a:spcBef>
              <a:spcAft>
                <a:spcPts val="0"/>
              </a:spcAft>
              <a:buNone/>
            </a:pPr>
            <a:endParaRPr lang="en" sz="1200" b="1" dirty="0">
              <a:solidFill>
                <a:srgbClr val="20124D"/>
              </a:solidFill>
            </a:endParaRPr>
          </a:p>
          <a:p>
            <a:pPr marL="0" lvl="0" indent="0" algn="l" rtl="0">
              <a:spcBef>
                <a:spcPts val="0"/>
              </a:spcBef>
              <a:spcAft>
                <a:spcPts val="0"/>
              </a:spcAft>
              <a:buNone/>
            </a:pPr>
            <a:endParaRPr lang="en" sz="1200" b="1" dirty="0">
              <a:solidFill>
                <a:srgbClr val="20124D"/>
              </a:solidFill>
            </a:endParaRPr>
          </a:p>
        </p:txBody>
      </p:sp>
      <p:pic>
        <p:nvPicPr>
          <p:cNvPr id="3" name="Google Shape;90;p16">
            <a:extLst>
              <a:ext uri="{FF2B5EF4-FFF2-40B4-BE49-F238E27FC236}">
                <a16:creationId xmlns:a16="http://schemas.microsoft.com/office/drawing/2014/main" id="{01B01E43-50B7-D989-904C-AE92B3E83103}"/>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Tree>
    <p:extLst>
      <p:ext uri="{BB962C8B-B14F-4D97-AF65-F5344CB8AC3E}">
        <p14:creationId xmlns:p14="http://schemas.microsoft.com/office/powerpoint/2010/main" val="4015870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29</a:t>
            </a:r>
            <a:endParaRPr sz="1400">
              <a:solidFill>
                <a:schemeClr val="lt1"/>
              </a:solidFill>
              <a:latin typeface="Calibri"/>
              <a:ea typeface="Calibri"/>
              <a:cs typeface="Calibri"/>
              <a:sym typeface="Calibri"/>
            </a:endParaRPr>
          </a:p>
        </p:txBody>
      </p:sp>
      <p:sp>
        <p:nvSpPr>
          <p:cNvPr id="411" name="Google Shape;411;p42"/>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412" name="Google Shape;412;p42"/>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413" name="Google Shape;413;p42"/>
          <p:cNvSpPr txBox="1"/>
          <p:nvPr/>
        </p:nvSpPr>
        <p:spPr>
          <a:xfrm>
            <a:off x="953325" y="833775"/>
            <a:ext cx="7561800" cy="3654300"/>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0"/>
              </a:spcBef>
              <a:spcAft>
                <a:spcPts val="1200"/>
              </a:spcAft>
              <a:buNone/>
            </a:pPr>
            <a:endParaRPr sz="1500" b="1" dirty="0">
              <a:solidFill>
                <a:srgbClr val="20124D"/>
              </a:solidFill>
            </a:endParaRPr>
          </a:p>
        </p:txBody>
      </p:sp>
      <p:sp>
        <p:nvSpPr>
          <p:cNvPr id="414" name="Google Shape;414;p42"/>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pic>
        <p:nvPicPr>
          <p:cNvPr id="2" name="Google Shape;90;p16">
            <a:extLst>
              <a:ext uri="{FF2B5EF4-FFF2-40B4-BE49-F238E27FC236}">
                <a16:creationId xmlns:a16="http://schemas.microsoft.com/office/drawing/2014/main" id="{36D019B5-C257-95E9-C39A-4125429EC9A4}"/>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
        <p:nvSpPr>
          <p:cNvPr id="3" name="AutoShape 2">
            <a:extLst>
              <a:ext uri="{FF2B5EF4-FFF2-40B4-BE49-F238E27FC236}">
                <a16:creationId xmlns:a16="http://schemas.microsoft.com/office/drawing/2014/main" id="{BE47E859-3D1A-FADE-205E-942902FF5C7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pic>
        <p:nvPicPr>
          <p:cNvPr id="5" name="Picture 4" descr="Graphical user interface, text, application&#10;&#10;Description automatically generated">
            <a:extLst>
              <a:ext uri="{FF2B5EF4-FFF2-40B4-BE49-F238E27FC236}">
                <a16:creationId xmlns:a16="http://schemas.microsoft.com/office/drawing/2014/main" id="{ADE895BA-9055-80E2-D59C-710DA208988D}"/>
              </a:ext>
            </a:extLst>
          </p:cNvPr>
          <p:cNvPicPr>
            <a:picLocks noChangeAspect="1"/>
          </p:cNvPicPr>
          <p:nvPr/>
        </p:nvPicPr>
        <p:blipFill>
          <a:blip r:embed="rId4"/>
          <a:stretch>
            <a:fillRect/>
          </a:stretch>
        </p:blipFill>
        <p:spPr>
          <a:xfrm>
            <a:off x="993721" y="728663"/>
            <a:ext cx="7772400" cy="2784143"/>
          </a:xfrm>
          <a:prstGeom prst="rect">
            <a:avLst/>
          </a:prstGeom>
        </p:spPr>
      </p:pic>
      <p:sp>
        <p:nvSpPr>
          <p:cNvPr id="6" name="TextBox 5">
            <a:extLst>
              <a:ext uri="{FF2B5EF4-FFF2-40B4-BE49-F238E27FC236}">
                <a16:creationId xmlns:a16="http://schemas.microsoft.com/office/drawing/2014/main" id="{D89CCA5F-41FA-9258-AA3F-0AA1A3A6A426}"/>
              </a:ext>
            </a:extLst>
          </p:cNvPr>
          <p:cNvSpPr txBox="1"/>
          <p:nvPr/>
        </p:nvSpPr>
        <p:spPr>
          <a:xfrm>
            <a:off x="873578" y="278978"/>
            <a:ext cx="6074620" cy="411972"/>
          </a:xfrm>
          <a:prstGeom prst="rect">
            <a:avLst/>
          </a:prstGeom>
          <a:noFill/>
        </p:spPr>
        <p:txBody>
          <a:bodyPr wrap="square">
            <a:spAutoFit/>
          </a:bodyPr>
          <a:lstStyle/>
          <a:p>
            <a:pPr marL="0" lvl="0" indent="0" algn="l" rtl="0">
              <a:lnSpc>
                <a:spcPct val="110000"/>
              </a:lnSpc>
              <a:spcBef>
                <a:spcPts val="500"/>
              </a:spcBef>
              <a:spcAft>
                <a:spcPts val="0"/>
              </a:spcAft>
              <a:buClr>
                <a:schemeClr val="dk1"/>
              </a:buClr>
              <a:buSzPts val="1100"/>
              <a:buFont typeface="Arial"/>
              <a:buNone/>
            </a:pPr>
            <a:r>
              <a:rPr lang="en-GB" sz="2000" b="1" dirty="0">
                <a:solidFill>
                  <a:srgbClr val="20124D"/>
                </a:solidFill>
                <a:latin typeface="Calibri"/>
                <a:ea typeface="Calibri"/>
                <a:cs typeface="Calibri"/>
                <a:sym typeface="Calibri"/>
              </a:rPr>
              <a:t>Clinical evaluation of AI models (AI vs. without AI)</a:t>
            </a:r>
            <a:endParaRPr lang="en-GB" sz="2000" b="1" dirty="0">
              <a:solidFill>
                <a:srgbClr val="20124D"/>
              </a:solidFill>
            </a:endParaRPr>
          </a:p>
        </p:txBody>
      </p:sp>
      <p:sp>
        <p:nvSpPr>
          <p:cNvPr id="8" name="TextBox 7">
            <a:extLst>
              <a:ext uri="{FF2B5EF4-FFF2-40B4-BE49-F238E27FC236}">
                <a16:creationId xmlns:a16="http://schemas.microsoft.com/office/drawing/2014/main" id="{0D5E0605-FDCF-6EEF-ACEF-47DCBF40AFF2}"/>
              </a:ext>
            </a:extLst>
          </p:cNvPr>
          <p:cNvSpPr txBox="1"/>
          <p:nvPr/>
        </p:nvSpPr>
        <p:spPr>
          <a:xfrm>
            <a:off x="953325" y="4547939"/>
            <a:ext cx="7561800" cy="430887"/>
          </a:xfrm>
          <a:prstGeom prst="rect">
            <a:avLst/>
          </a:prstGeom>
          <a:noFill/>
        </p:spPr>
        <p:txBody>
          <a:bodyPr wrap="square">
            <a:spAutoFit/>
          </a:bodyPr>
          <a:lstStyle/>
          <a:p>
            <a:r>
              <a:rPr lang="en-GB" sz="1100" b="0" i="0" dirty="0">
                <a:solidFill>
                  <a:srgbClr val="002060"/>
                </a:solidFill>
                <a:effectLst/>
                <a:latin typeface="Arial" panose="020B0604020202020204" pitchFamily="34" charset="0"/>
              </a:rPr>
              <a:t>Pham, </a:t>
            </a:r>
            <a:r>
              <a:rPr lang="en-GB" sz="1100" b="0" i="0" dirty="0" err="1">
                <a:solidFill>
                  <a:srgbClr val="002060"/>
                </a:solidFill>
                <a:effectLst/>
                <a:latin typeface="Arial" panose="020B0604020202020204" pitchFamily="34" charset="0"/>
              </a:rPr>
              <a:t>Hieu</a:t>
            </a:r>
            <a:r>
              <a:rPr lang="en-GB" sz="1100" b="0" i="0" dirty="0">
                <a:solidFill>
                  <a:srgbClr val="002060"/>
                </a:solidFill>
                <a:effectLst/>
                <a:latin typeface="Arial" panose="020B0604020202020204" pitchFamily="34" charset="0"/>
              </a:rPr>
              <a:t> H., et al. "An Accurate and Explainable Deep Learning System Improves Interobserver Agreement in the Interpretation of Chest Radiograph." </a:t>
            </a:r>
            <a:r>
              <a:rPr lang="en-GB" sz="1100" b="0" i="1" dirty="0">
                <a:solidFill>
                  <a:srgbClr val="002060"/>
                </a:solidFill>
                <a:effectLst/>
                <a:latin typeface="Arial" panose="020B0604020202020204" pitchFamily="34" charset="0"/>
              </a:rPr>
              <a:t>IEEE Access</a:t>
            </a:r>
            <a:r>
              <a:rPr lang="en-GB" sz="1100" b="0" i="0" dirty="0">
                <a:solidFill>
                  <a:srgbClr val="002060"/>
                </a:solidFill>
                <a:effectLst/>
                <a:latin typeface="Arial" panose="020B0604020202020204" pitchFamily="34" charset="0"/>
              </a:rPr>
              <a:t> 10 (2022): 104512-104531.</a:t>
            </a:r>
            <a:endParaRPr lang="en-FR" sz="1100" dirty="0">
              <a:solidFill>
                <a:srgbClr val="002060"/>
              </a:solidFill>
            </a:endParaRPr>
          </a:p>
        </p:txBody>
      </p:sp>
      <p:sp>
        <p:nvSpPr>
          <p:cNvPr id="12" name="TextBox 11">
            <a:extLst>
              <a:ext uri="{FF2B5EF4-FFF2-40B4-BE49-F238E27FC236}">
                <a16:creationId xmlns:a16="http://schemas.microsoft.com/office/drawing/2014/main" id="{6022E3A8-1886-5D1B-23B2-B62F9F74E2E2}"/>
              </a:ext>
            </a:extLst>
          </p:cNvPr>
          <p:cNvSpPr txBox="1"/>
          <p:nvPr/>
        </p:nvSpPr>
        <p:spPr>
          <a:xfrm>
            <a:off x="953325" y="3572671"/>
            <a:ext cx="7949656" cy="1015663"/>
          </a:xfrm>
          <a:prstGeom prst="rect">
            <a:avLst/>
          </a:prstGeom>
          <a:noFill/>
        </p:spPr>
        <p:txBody>
          <a:bodyPr wrap="square">
            <a:spAutoFit/>
          </a:bodyPr>
          <a:lstStyle/>
          <a:p>
            <a:pPr marL="171450" indent="-171450">
              <a:buFont typeface="Arial" panose="020B0604020202020204" pitchFamily="34" charset="0"/>
              <a:buChar char="•"/>
            </a:pPr>
            <a:r>
              <a:rPr lang="en-FR" sz="1200" dirty="0">
                <a:solidFill>
                  <a:srgbClr val="002060"/>
                </a:solidFill>
              </a:rPr>
              <a:t>When used as a diagnosis supporting tool, AI model significantly improved the agreement between radiologists themselves with an increase of 1.5% in mean Fleiss’ Kappa. </a:t>
            </a:r>
          </a:p>
          <a:p>
            <a:endParaRPr lang="en-FR" sz="1200" dirty="0">
              <a:solidFill>
                <a:srgbClr val="002060"/>
              </a:solidFill>
            </a:endParaRPr>
          </a:p>
          <a:p>
            <a:pPr marL="171450" indent="-171450">
              <a:buFont typeface="Arial" panose="020B0604020202020204" pitchFamily="34" charset="0"/>
              <a:buChar char="•"/>
            </a:pPr>
            <a:r>
              <a:rPr lang="en-FR" sz="1200" dirty="0">
                <a:solidFill>
                  <a:srgbClr val="002060"/>
                </a:solidFill>
              </a:rPr>
              <a:t>We also observed that, after the radiologists consulted VinDr-CXR’s suggestions, the agreement between each of them and the system was remarkably increased by 3.3% in mean Cohen’s Kappa.</a:t>
            </a:r>
          </a:p>
        </p:txBody>
      </p:sp>
    </p:spTree>
    <p:extLst>
      <p:ext uri="{BB962C8B-B14F-4D97-AF65-F5344CB8AC3E}">
        <p14:creationId xmlns:p14="http://schemas.microsoft.com/office/powerpoint/2010/main" val="633498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3"/>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39</a:t>
            </a:r>
            <a:endParaRPr sz="1400">
              <a:solidFill>
                <a:schemeClr val="lt1"/>
              </a:solidFill>
              <a:latin typeface="Calibri"/>
              <a:ea typeface="Calibri"/>
              <a:cs typeface="Calibri"/>
              <a:sym typeface="Calibri"/>
            </a:endParaRPr>
          </a:p>
        </p:txBody>
      </p:sp>
      <p:sp>
        <p:nvSpPr>
          <p:cNvPr id="425" name="Google Shape;425;p43"/>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26" name="Google Shape;426;p43"/>
          <p:cNvSpPr txBox="1"/>
          <p:nvPr/>
        </p:nvSpPr>
        <p:spPr>
          <a:xfrm>
            <a:off x="922846" y="268100"/>
            <a:ext cx="5679900" cy="765000"/>
          </a:xfrm>
          <a:prstGeom prst="rect">
            <a:avLst/>
          </a:prstGeom>
          <a:noFill/>
          <a:ln>
            <a:noFill/>
          </a:ln>
        </p:spPr>
        <p:txBody>
          <a:bodyPr spcFirstLastPara="1" wrap="square" lIns="68575" tIns="34275" rIns="68575" bIns="34275" anchor="t" anchorCtr="0">
            <a:spAutoFit/>
          </a:bodyPr>
          <a:lstStyle/>
          <a:p>
            <a:pPr marL="0" lvl="0" indent="0" algn="l" rtl="0">
              <a:lnSpc>
                <a:spcPct val="110000"/>
              </a:lnSpc>
              <a:spcBef>
                <a:spcPts val="500"/>
              </a:spcBef>
              <a:spcAft>
                <a:spcPts val="0"/>
              </a:spcAft>
              <a:buClr>
                <a:schemeClr val="dk1"/>
              </a:buClr>
              <a:buSzPts val="1100"/>
              <a:buFont typeface="Arial"/>
              <a:buNone/>
            </a:pPr>
            <a:r>
              <a:rPr lang="en" sz="2200" b="1">
                <a:solidFill>
                  <a:srgbClr val="20124D"/>
                </a:solidFill>
                <a:latin typeface="Calibri"/>
                <a:ea typeface="Calibri"/>
                <a:cs typeface="Calibri"/>
                <a:sym typeface="Calibri"/>
              </a:rPr>
              <a:t>Use cases for AI in healthcare</a:t>
            </a:r>
            <a:endParaRPr sz="2100" b="1">
              <a:solidFill>
                <a:srgbClr val="20124D"/>
              </a:solidFill>
            </a:endParaRPr>
          </a:p>
          <a:p>
            <a:pPr marL="0" marR="0" lvl="0" indent="0" algn="l" rtl="0">
              <a:spcBef>
                <a:spcPts val="0"/>
              </a:spcBef>
              <a:spcAft>
                <a:spcPts val="0"/>
              </a:spcAft>
              <a:buNone/>
            </a:pPr>
            <a:endParaRPr sz="2100" b="1">
              <a:solidFill>
                <a:srgbClr val="123F6D"/>
              </a:solidFill>
            </a:endParaRPr>
          </a:p>
        </p:txBody>
      </p:sp>
      <p:cxnSp>
        <p:nvCxnSpPr>
          <p:cNvPr id="427" name="Google Shape;427;p43"/>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428" name="Google Shape;428;p43"/>
          <p:cNvSpPr txBox="1"/>
          <p:nvPr/>
        </p:nvSpPr>
        <p:spPr>
          <a:xfrm>
            <a:off x="993725" y="833775"/>
            <a:ext cx="7521300" cy="36543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None/>
            </a:pPr>
            <a:r>
              <a:rPr lang="en" sz="1500" b="1">
                <a:solidFill>
                  <a:srgbClr val="20124D"/>
                </a:solidFill>
              </a:rPr>
              <a:t>A few remarks</a:t>
            </a:r>
            <a:endParaRPr sz="1500" b="1">
              <a:solidFill>
                <a:srgbClr val="20124D"/>
              </a:solidFill>
            </a:endParaRPr>
          </a:p>
          <a:p>
            <a:pPr marL="0" lvl="0" indent="0" algn="l" rtl="0">
              <a:lnSpc>
                <a:spcPct val="100000"/>
              </a:lnSpc>
              <a:spcBef>
                <a:spcPts val="0"/>
              </a:spcBef>
              <a:spcAft>
                <a:spcPts val="0"/>
              </a:spcAft>
              <a:buNone/>
            </a:pPr>
            <a:endParaRPr sz="1500" b="1">
              <a:solidFill>
                <a:srgbClr val="20124D"/>
              </a:solidFill>
            </a:endParaRPr>
          </a:p>
          <a:p>
            <a:pPr marL="274637" lvl="0" indent="-186372" algn="l" rtl="0">
              <a:lnSpc>
                <a:spcPct val="100000"/>
              </a:lnSpc>
              <a:spcBef>
                <a:spcPts val="0"/>
              </a:spcBef>
              <a:spcAft>
                <a:spcPts val="0"/>
              </a:spcAft>
              <a:buClr>
                <a:srgbClr val="20124D"/>
              </a:buClr>
              <a:buSzPts val="1500"/>
              <a:buChar char="•"/>
            </a:pPr>
            <a:r>
              <a:rPr lang="en" sz="1500">
                <a:solidFill>
                  <a:srgbClr val="20124D"/>
                </a:solidFill>
              </a:rPr>
              <a:t>From experiments, AI does help radiologists in spotting abnormalities</a:t>
            </a:r>
            <a:endParaRPr sz="1500">
              <a:solidFill>
                <a:srgbClr val="20124D"/>
              </a:solidFill>
            </a:endParaRPr>
          </a:p>
          <a:p>
            <a:pPr marL="274637" lvl="0" indent="-186372" algn="l" rtl="0">
              <a:lnSpc>
                <a:spcPct val="100000"/>
              </a:lnSpc>
              <a:spcBef>
                <a:spcPts val="1800"/>
              </a:spcBef>
              <a:spcAft>
                <a:spcPts val="0"/>
              </a:spcAft>
              <a:buClr>
                <a:srgbClr val="20124D"/>
              </a:buClr>
              <a:buSzPts val="1500"/>
              <a:buChar char="•"/>
            </a:pPr>
            <a:r>
              <a:rPr lang="en" sz="1500">
                <a:solidFill>
                  <a:srgbClr val="20124D"/>
                </a:solidFill>
              </a:rPr>
              <a:t>The difference between AI and a good doctor in reading a </a:t>
            </a:r>
            <a:r>
              <a:rPr lang="en" sz="1500" b="1">
                <a:solidFill>
                  <a:srgbClr val="20124D"/>
                </a:solidFill>
              </a:rPr>
              <a:t>single image </a:t>
            </a:r>
            <a:r>
              <a:rPr lang="en" sz="1500">
                <a:solidFill>
                  <a:srgbClr val="20124D"/>
                </a:solidFill>
              </a:rPr>
              <a:t>seems to be the same as the difference between the doctors themselves</a:t>
            </a:r>
            <a:endParaRPr sz="1500">
              <a:solidFill>
                <a:srgbClr val="20124D"/>
              </a:solidFill>
            </a:endParaRPr>
          </a:p>
          <a:p>
            <a:pPr marL="274637" lvl="0" indent="-186372" algn="l" rtl="0">
              <a:lnSpc>
                <a:spcPct val="100000"/>
              </a:lnSpc>
              <a:spcBef>
                <a:spcPts val="1800"/>
              </a:spcBef>
              <a:spcAft>
                <a:spcPts val="0"/>
              </a:spcAft>
              <a:buClr>
                <a:srgbClr val="20124D"/>
              </a:buClr>
              <a:buSzPts val="1500"/>
              <a:buChar char="•"/>
            </a:pPr>
            <a:r>
              <a:rPr lang="en" sz="1500">
                <a:solidFill>
                  <a:srgbClr val="20124D"/>
                </a:solidFill>
              </a:rPr>
              <a:t>The hardest part is to measure the effect of AI in real clinical practice </a:t>
            </a:r>
            <a:endParaRPr sz="1500">
              <a:solidFill>
                <a:srgbClr val="20124D"/>
              </a:solidFill>
            </a:endParaRPr>
          </a:p>
          <a:p>
            <a:pPr marL="0" lvl="0" indent="0" algn="l" rtl="0">
              <a:lnSpc>
                <a:spcPct val="90000"/>
              </a:lnSpc>
              <a:spcBef>
                <a:spcPts val="0"/>
              </a:spcBef>
              <a:spcAft>
                <a:spcPts val="0"/>
              </a:spcAft>
              <a:buNone/>
            </a:pPr>
            <a:endParaRPr sz="1500" b="1">
              <a:solidFill>
                <a:srgbClr val="20124D"/>
              </a:solidFill>
            </a:endParaRPr>
          </a:p>
          <a:p>
            <a:pPr marL="0" lvl="0" indent="0" algn="l" rtl="0">
              <a:lnSpc>
                <a:spcPct val="90000"/>
              </a:lnSpc>
              <a:spcBef>
                <a:spcPts val="0"/>
              </a:spcBef>
              <a:spcAft>
                <a:spcPts val="0"/>
              </a:spcAft>
              <a:buNone/>
            </a:pPr>
            <a:r>
              <a:rPr lang="en" sz="1500" b="1">
                <a:solidFill>
                  <a:srgbClr val="20124D"/>
                </a:solidFill>
              </a:rPr>
              <a:t>What’s next</a:t>
            </a:r>
            <a:endParaRPr sz="1500" b="1">
              <a:solidFill>
                <a:srgbClr val="20124D"/>
              </a:solidFill>
            </a:endParaRPr>
          </a:p>
          <a:p>
            <a:pPr marL="0" lvl="0" indent="0" algn="l" rtl="0">
              <a:lnSpc>
                <a:spcPct val="90000"/>
              </a:lnSpc>
              <a:spcBef>
                <a:spcPts val="0"/>
              </a:spcBef>
              <a:spcAft>
                <a:spcPts val="0"/>
              </a:spcAft>
              <a:buNone/>
            </a:pPr>
            <a:endParaRPr sz="1500" b="1">
              <a:solidFill>
                <a:srgbClr val="20124D"/>
              </a:solidFill>
            </a:endParaRPr>
          </a:p>
          <a:p>
            <a:pPr marL="274637" lvl="0" indent="-188912" algn="l" rtl="0">
              <a:lnSpc>
                <a:spcPct val="100000"/>
              </a:lnSpc>
              <a:spcBef>
                <a:spcPts val="0"/>
              </a:spcBef>
              <a:spcAft>
                <a:spcPts val="0"/>
              </a:spcAft>
              <a:buClr>
                <a:srgbClr val="20124D"/>
              </a:buClr>
              <a:buSzPts val="1500"/>
              <a:buChar char="•"/>
            </a:pPr>
            <a:r>
              <a:rPr lang="en" sz="1500">
                <a:solidFill>
                  <a:srgbClr val="20124D"/>
                </a:solidFill>
              </a:rPr>
              <a:t>Integrate multi-modal and longitudinal data</a:t>
            </a:r>
            <a:endParaRPr sz="1500">
              <a:solidFill>
                <a:srgbClr val="20124D"/>
              </a:solidFill>
            </a:endParaRPr>
          </a:p>
          <a:p>
            <a:pPr marL="274637" lvl="0" indent="-188912" algn="l" rtl="0">
              <a:lnSpc>
                <a:spcPct val="100000"/>
              </a:lnSpc>
              <a:spcBef>
                <a:spcPts val="1800"/>
              </a:spcBef>
              <a:spcAft>
                <a:spcPts val="0"/>
              </a:spcAft>
              <a:buClr>
                <a:srgbClr val="20124D"/>
              </a:buClr>
              <a:buSzPts val="1500"/>
              <a:buChar char="•"/>
            </a:pPr>
            <a:r>
              <a:rPr lang="en" sz="1500">
                <a:solidFill>
                  <a:srgbClr val="20124D"/>
                </a:solidFill>
              </a:rPr>
              <a:t>Take into account cheap devices (wearable sensors, smart-phone cameras, mobile devices)</a:t>
            </a:r>
            <a:endParaRPr sz="1500">
              <a:solidFill>
                <a:srgbClr val="20124D"/>
              </a:solidFill>
            </a:endParaRPr>
          </a:p>
          <a:p>
            <a:pPr marL="0" lvl="0" indent="0" algn="l" rtl="0">
              <a:lnSpc>
                <a:spcPct val="115000"/>
              </a:lnSpc>
              <a:spcBef>
                <a:spcPts val="0"/>
              </a:spcBef>
              <a:spcAft>
                <a:spcPts val="1200"/>
              </a:spcAft>
              <a:buNone/>
            </a:pPr>
            <a:endParaRPr sz="1500">
              <a:solidFill>
                <a:srgbClr val="20124D"/>
              </a:solidFill>
            </a:endParaRPr>
          </a:p>
        </p:txBody>
      </p:sp>
      <p:sp>
        <p:nvSpPr>
          <p:cNvPr id="429" name="Google Shape;429;p43"/>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431" name="Google Shape;431;p43"/>
          <p:cNvSpPr/>
          <p:nvPr/>
        </p:nvSpPr>
        <p:spPr>
          <a:xfrm>
            <a:off x="7620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30</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A382B1DC-57AF-4C96-EBE9-1C4E3DB3FA33}"/>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3"/>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39</a:t>
            </a:r>
            <a:endParaRPr sz="1400">
              <a:solidFill>
                <a:schemeClr val="lt1"/>
              </a:solidFill>
              <a:latin typeface="Calibri"/>
              <a:ea typeface="Calibri"/>
              <a:cs typeface="Calibri"/>
              <a:sym typeface="Calibri"/>
            </a:endParaRPr>
          </a:p>
        </p:txBody>
      </p:sp>
      <p:sp>
        <p:nvSpPr>
          <p:cNvPr id="425" name="Google Shape;425;p43"/>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29" name="Google Shape;429;p43"/>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431" name="Google Shape;431;p43"/>
          <p:cNvSpPr/>
          <p:nvPr/>
        </p:nvSpPr>
        <p:spPr>
          <a:xfrm>
            <a:off x="7620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30</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A382B1DC-57AF-4C96-EBE9-1C4E3DB3FA33}"/>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
        <p:nvSpPr>
          <p:cNvPr id="3" name="TextBox 2">
            <a:extLst>
              <a:ext uri="{FF2B5EF4-FFF2-40B4-BE49-F238E27FC236}">
                <a16:creationId xmlns:a16="http://schemas.microsoft.com/office/drawing/2014/main" id="{9A0DD682-4E71-344A-CC02-535662007434}"/>
              </a:ext>
            </a:extLst>
          </p:cNvPr>
          <p:cNvSpPr txBox="1"/>
          <p:nvPr/>
        </p:nvSpPr>
        <p:spPr>
          <a:xfrm>
            <a:off x="3350942" y="1968190"/>
            <a:ext cx="2831224" cy="461665"/>
          </a:xfrm>
          <a:prstGeom prst="rect">
            <a:avLst/>
          </a:prstGeom>
          <a:noFill/>
        </p:spPr>
        <p:txBody>
          <a:bodyPr wrap="none" rtlCol="0">
            <a:spAutoFit/>
          </a:bodyPr>
          <a:lstStyle/>
          <a:p>
            <a:r>
              <a:rPr lang="en-FR" sz="2400" b="1" dirty="0">
                <a:solidFill>
                  <a:srgbClr val="FF0000"/>
                </a:solidFill>
              </a:rPr>
              <a:t>On-going projects</a:t>
            </a:r>
          </a:p>
        </p:txBody>
      </p:sp>
    </p:spTree>
    <p:extLst>
      <p:ext uri="{BB962C8B-B14F-4D97-AF65-F5344CB8AC3E}">
        <p14:creationId xmlns:p14="http://schemas.microsoft.com/office/powerpoint/2010/main" val="2671245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35"/>
          <p:cNvSpPr txBox="1">
            <a:spLocks noGrp="1"/>
          </p:cNvSpPr>
          <p:nvPr>
            <p:ph type="title"/>
          </p:nvPr>
        </p:nvSpPr>
        <p:spPr>
          <a:xfrm>
            <a:off x="311700" y="236764"/>
            <a:ext cx="8520600" cy="335935"/>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vi-VN" sz="2400" b="1" dirty="0">
                <a:solidFill>
                  <a:srgbClr val="20124D"/>
                </a:solidFill>
                <a:latin typeface="Calibri"/>
                <a:ea typeface="Calibri"/>
                <a:cs typeface="Calibri"/>
                <a:sym typeface="Calibri"/>
              </a:rPr>
              <a:t>Foundation model for medical AI</a:t>
            </a:r>
            <a:endParaRPr sz="2400" b="1" dirty="0">
              <a:solidFill>
                <a:srgbClr val="20124D"/>
              </a:solidFill>
              <a:latin typeface="Calibri"/>
              <a:ea typeface="Calibri"/>
              <a:cs typeface="Calibri"/>
              <a:sym typeface="Calibri"/>
            </a:endParaRPr>
          </a:p>
        </p:txBody>
      </p:sp>
      <p:sp>
        <p:nvSpPr>
          <p:cNvPr id="318" name="Google Shape;318;p35"/>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9" name="Google Shape;319;p35"/>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22</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81535D73-AB63-BEAE-C513-92D59CB2CD1C}"/>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
        <p:nvSpPr>
          <p:cNvPr id="4" name="TextBox 3">
            <a:extLst>
              <a:ext uri="{FF2B5EF4-FFF2-40B4-BE49-F238E27FC236}">
                <a16:creationId xmlns:a16="http://schemas.microsoft.com/office/drawing/2014/main" id="{CF055460-15B3-5501-681F-8F850BA157AA}"/>
              </a:ext>
            </a:extLst>
          </p:cNvPr>
          <p:cNvSpPr txBox="1"/>
          <p:nvPr/>
        </p:nvSpPr>
        <p:spPr>
          <a:xfrm>
            <a:off x="740629" y="788047"/>
            <a:ext cx="7955400" cy="523220"/>
          </a:xfrm>
          <a:prstGeom prst="rect">
            <a:avLst/>
          </a:prstGeom>
          <a:noFill/>
        </p:spPr>
        <p:txBody>
          <a:bodyPr wrap="square">
            <a:spAutoFit/>
          </a:bodyPr>
          <a:lstStyle/>
          <a:p>
            <a:pPr algn="ctr"/>
            <a:r>
              <a:rPr lang="en-FR" dirty="0">
                <a:solidFill>
                  <a:srgbClr val="002060"/>
                </a:solidFill>
              </a:rPr>
              <a:t>Meta-RAD: Towards Generalist Medical AI Models for Enhancing Lesion </a:t>
            </a:r>
          </a:p>
          <a:p>
            <a:pPr algn="ctr"/>
            <a:r>
              <a:rPr lang="en-FR" dirty="0">
                <a:solidFill>
                  <a:srgbClr val="002060"/>
                </a:solidFill>
              </a:rPr>
              <a:t>Detection in Radiographic Imaging</a:t>
            </a:r>
          </a:p>
        </p:txBody>
      </p:sp>
      <p:cxnSp>
        <p:nvCxnSpPr>
          <p:cNvPr id="5" name="Google Shape;427;p43">
            <a:extLst>
              <a:ext uri="{FF2B5EF4-FFF2-40B4-BE49-F238E27FC236}">
                <a16:creationId xmlns:a16="http://schemas.microsoft.com/office/drawing/2014/main" id="{D86AAA13-86FF-DD55-CA08-308E258E86B6}"/>
              </a:ext>
            </a:extLst>
          </p:cNvPr>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pic>
        <p:nvPicPr>
          <p:cNvPr id="6" name="Google Shape;281;p32">
            <a:extLst>
              <a:ext uri="{FF2B5EF4-FFF2-40B4-BE49-F238E27FC236}">
                <a16:creationId xmlns:a16="http://schemas.microsoft.com/office/drawing/2014/main" id="{69DB4E1B-CE7A-8BC3-7C37-D2F7EC7A4ADE}"/>
              </a:ext>
            </a:extLst>
          </p:cNvPr>
          <p:cNvPicPr preferRelativeResize="0"/>
          <p:nvPr/>
        </p:nvPicPr>
        <p:blipFill>
          <a:blip r:embed="rId4">
            <a:alphaModFix/>
          </a:blip>
          <a:stretch>
            <a:fillRect/>
          </a:stretch>
        </p:blipFill>
        <p:spPr>
          <a:xfrm>
            <a:off x="921744" y="1458647"/>
            <a:ext cx="1127491" cy="1365345"/>
          </a:xfrm>
          <a:prstGeom prst="rect">
            <a:avLst/>
          </a:prstGeom>
          <a:noFill/>
          <a:ln>
            <a:noFill/>
          </a:ln>
        </p:spPr>
      </p:pic>
      <p:pic>
        <p:nvPicPr>
          <p:cNvPr id="7" name="Google Shape;282;p32">
            <a:extLst>
              <a:ext uri="{FF2B5EF4-FFF2-40B4-BE49-F238E27FC236}">
                <a16:creationId xmlns:a16="http://schemas.microsoft.com/office/drawing/2014/main" id="{682AE64C-E1C4-33A2-07C5-2E534BCE7C4A}"/>
              </a:ext>
            </a:extLst>
          </p:cNvPr>
          <p:cNvPicPr preferRelativeResize="0"/>
          <p:nvPr/>
        </p:nvPicPr>
        <p:blipFill>
          <a:blip r:embed="rId5">
            <a:alphaModFix/>
          </a:blip>
          <a:stretch>
            <a:fillRect/>
          </a:stretch>
        </p:blipFill>
        <p:spPr>
          <a:xfrm>
            <a:off x="2642731" y="1458237"/>
            <a:ext cx="1310732" cy="1376031"/>
          </a:xfrm>
          <a:prstGeom prst="rect">
            <a:avLst/>
          </a:prstGeom>
          <a:noFill/>
          <a:ln>
            <a:noFill/>
          </a:ln>
        </p:spPr>
      </p:pic>
      <p:pic>
        <p:nvPicPr>
          <p:cNvPr id="8" name="Google Shape;283;p32">
            <a:extLst>
              <a:ext uri="{FF2B5EF4-FFF2-40B4-BE49-F238E27FC236}">
                <a16:creationId xmlns:a16="http://schemas.microsoft.com/office/drawing/2014/main" id="{401B8B9F-1CEC-8E27-0B39-3A6500156B87}"/>
              </a:ext>
            </a:extLst>
          </p:cNvPr>
          <p:cNvPicPr preferRelativeResize="0"/>
          <p:nvPr/>
        </p:nvPicPr>
        <p:blipFill>
          <a:blip r:embed="rId6">
            <a:alphaModFix/>
          </a:blip>
          <a:stretch>
            <a:fillRect/>
          </a:stretch>
        </p:blipFill>
        <p:spPr>
          <a:xfrm>
            <a:off x="4551404" y="1401588"/>
            <a:ext cx="2290138" cy="1463553"/>
          </a:xfrm>
          <a:prstGeom prst="rect">
            <a:avLst/>
          </a:prstGeom>
          <a:noFill/>
          <a:ln>
            <a:noFill/>
          </a:ln>
        </p:spPr>
      </p:pic>
      <p:pic>
        <p:nvPicPr>
          <p:cNvPr id="9" name="Google Shape;293;p33">
            <a:extLst>
              <a:ext uri="{FF2B5EF4-FFF2-40B4-BE49-F238E27FC236}">
                <a16:creationId xmlns:a16="http://schemas.microsoft.com/office/drawing/2014/main" id="{9099553A-0519-C09C-46B1-22902D46CD31}"/>
              </a:ext>
            </a:extLst>
          </p:cNvPr>
          <p:cNvPicPr preferRelativeResize="0"/>
          <p:nvPr/>
        </p:nvPicPr>
        <p:blipFill>
          <a:blip r:embed="rId7">
            <a:alphaModFix/>
          </a:blip>
          <a:stretch>
            <a:fillRect/>
          </a:stretch>
        </p:blipFill>
        <p:spPr>
          <a:xfrm>
            <a:off x="7511614" y="1401588"/>
            <a:ext cx="1272171" cy="1458693"/>
          </a:xfrm>
          <a:prstGeom prst="rect">
            <a:avLst/>
          </a:prstGeom>
          <a:noFill/>
          <a:ln>
            <a:noFill/>
          </a:ln>
        </p:spPr>
      </p:pic>
      <p:sp>
        <p:nvSpPr>
          <p:cNvPr id="10" name="TextBox 9">
            <a:extLst>
              <a:ext uri="{FF2B5EF4-FFF2-40B4-BE49-F238E27FC236}">
                <a16:creationId xmlns:a16="http://schemas.microsoft.com/office/drawing/2014/main" id="{3E878BC2-2556-0F72-7660-ACEF3B78A116}"/>
              </a:ext>
            </a:extLst>
          </p:cNvPr>
          <p:cNvSpPr txBox="1"/>
          <p:nvPr/>
        </p:nvSpPr>
        <p:spPr>
          <a:xfrm>
            <a:off x="772466" y="2960173"/>
            <a:ext cx="8221126" cy="261610"/>
          </a:xfrm>
          <a:prstGeom prst="rect">
            <a:avLst/>
          </a:prstGeom>
          <a:noFill/>
        </p:spPr>
        <p:txBody>
          <a:bodyPr wrap="square">
            <a:spAutoFit/>
          </a:bodyPr>
          <a:lstStyle/>
          <a:p>
            <a:r>
              <a:rPr lang="en-FR" sz="1100" dirty="0">
                <a:solidFill>
                  <a:srgbClr val="002060"/>
                </a:solidFill>
              </a:rPr>
              <a:t>      Chest-Xray                     Chest-Xray (children)                                  Mammograms                                              Spine-Xray</a:t>
            </a:r>
          </a:p>
        </p:txBody>
      </p:sp>
      <p:sp>
        <p:nvSpPr>
          <p:cNvPr id="12" name="TextBox 11">
            <a:extLst>
              <a:ext uri="{FF2B5EF4-FFF2-40B4-BE49-F238E27FC236}">
                <a16:creationId xmlns:a16="http://schemas.microsoft.com/office/drawing/2014/main" id="{0FC5DAD6-5EE8-3EF8-D2B7-686C14E820E4}"/>
              </a:ext>
            </a:extLst>
          </p:cNvPr>
          <p:cNvSpPr txBox="1"/>
          <p:nvPr/>
        </p:nvSpPr>
        <p:spPr>
          <a:xfrm>
            <a:off x="3665219" y="3945413"/>
            <a:ext cx="2318657" cy="307777"/>
          </a:xfrm>
          <a:prstGeom prst="rect">
            <a:avLst/>
          </a:prstGeom>
          <a:noFill/>
        </p:spPr>
        <p:txBody>
          <a:bodyPr wrap="square">
            <a:spAutoFit/>
          </a:bodyPr>
          <a:lstStyle/>
          <a:p>
            <a:r>
              <a:rPr lang="en-FR" dirty="0">
                <a:solidFill>
                  <a:srgbClr val="002060"/>
                </a:solidFill>
              </a:rPr>
              <a:t>Generalist Medical AI</a:t>
            </a:r>
            <a:endParaRPr lang="en-FR" dirty="0"/>
          </a:p>
        </p:txBody>
      </p:sp>
      <p:cxnSp>
        <p:nvCxnSpPr>
          <p:cNvPr id="14" name="Straight Arrow Connector 13">
            <a:extLst>
              <a:ext uri="{FF2B5EF4-FFF2-40B4-BE49-F238E27FC236}">
                <a16:creationId xmlns:a16="http://schemas.microsoft.com/office/drawing/2014/main" id="{4349DE1E-8960-2BE8-872A-30DB681C83D7}"/>
              </a:ext>
            </a:extLst>
          </p:cNvPr>
          <p:cNvCxnSpPr>
            <a:cxnSpLocks/>
            <a:endCxn id="12" idx="1"/>
          </p:cNvCxnSpPr>
          <p:nvPr/>
        </p:nvCxnSpPr>
        <p:spPr>
          <a:xfrm>
            <a:off x="1461407" y="3282043"/>
            <a:ext cx="2203812" cy="817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C2E81C-5D28-F412-0C64-5093A9E3B43E}"/>
              </a:ext>
            </a:extLst>
          </p:cNvPr>
          <p:cNvCxnSpPr>
            <a:cxnSpLocks/>
          </p:cNvCxnSpPr>
          <p:nvPr/>
        </p:nvCxnSpPr>
        <p:spPr>
          <a:xfrm flipH="1">
            <a:off x="5478783" y="3221783"/>
            <a:ext cx="2708905" cy="87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83E0D0-EEED-BD52-A2D3-6A523030ED83}"/>
              </a:ext>
            </a:extLst>
          </p:cNvPr>
          <p:cNvCxnSpPr/>
          <p:nvPr/>
        </p:nvCxnSpPr>
        <p:spPr>
          <a:xfrm>
            <a:off x="3380014" y="3221783"/>
            <a:ext cx="1171390" cy="723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C5DF99-A145-B136-C163-5791ED0FEDA3}"/>
              </a:ext>
            </a:extLst>
          </p:cNvPr>
          <p:cNvCxnSpPr>
            <a:cxnSpLocks/>
            <a:endCxn id="12" idx="0"/>
          </p:cNvCxnSpPr>
          <p:nvPr/>
        </p:nvCxnSpPr>
        <p:spPr>
          <a:xfrm flipH="1">
            <a:off x="4824548" y="3221783"/>
            <a:ext cx="871925" cy="723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2B77E59-9447-F1C3-21E2-2B2082657A82}"/>
              </a:ext>
            </a:extLst>
          </p:cNvPr>
          <p:cNvSpPr txBox="1"/>
          <p:nvPr/>
        </p:nvSpPr>
        <p:spPr>
          <a:xfrm>
            <a:off x="772465" y="4239095"/>
            <a:ext cx="8011319" cy="830997"/>
          </a:xfrm>
          <a:prstGeom prst="rect">
            <a:avLst/>
          </a:prstGeom>
          <a:noFill/>
        </p:spPr>
        <p:txBody>
          <a:bodyPr wrap="square">
            <a:spAutoFit/>
          </a:bodyPr>
          <a:lstStyle/>
          <a:p>
            <a:r>
              <a:rPr lang="en-FR" sz="1200" b="1" u="sng" dirty="0">
                <a:solidFill>
                  <a:srgbClr val="FF0000"/>
                </a:solidFill>
              </a:rPr>
              <a:t>Question</a:t>
            </a:r>
            <a:r>
              <a:rPr lang="en-FR" sz="1200" dirty="0">
                <a:solidFill>
                  <a:srgbClr val="002060"/>
                </a:solidFill>
              </a:rPr>
              <a:t>: 	Can Meta-RAD surpass the individual models that are trained on signal modalities?</a:t>
            </a:r>
          </a:p>
          <a:p>
            <a:r>
              <a:rPr lang="en-FR" sz="1200" dirty="0">
                <a:solidFill>
                  <a:srgbClr val="002060"/>
                </a:solidFill>
              </a:rPr>
              <a:t>	Can Meta-RAD reach or surpass individual radiologists or a consensus among radiologists?</a:t>
            </a:r>
          </a:p>
          <a:p>
            <a:r>
              <a:rPr lang="en-FR" sz="1200" dirty="0">
                <a:solidFill>
                  <a:srgbClr val="002060"/>
                </a:solidFill>
              </a:rPr>
              <a:t>	</a:t>
            </a:r>
            <a:r>
              <a:rPr lang="en-FR" sz="1200" dirty="0">
                <a:solidFill>
                  <a:srgbClr val="FF0000"/>
                </a:solidFill>
              </a:rPr>
              <a:t>I am looking for one RA to work on this problem. </a:t>
            </a:r>
          </a:p>
          <a:p>
            <a:r>
              <a:rPr lang="en-FR" sz="1200" dirty="0">
                <a:solidFill>
                  <a:srgbClr val="002060"/>
                </a:solidFill>
              </a:rPr>
              <a:t> </a:t>
            </a:r>
            <a:endParaRPr lang="en-FR" sz="1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35"/>
          <p:cNvSpPr txBox="1">
            <a:spLocks noGrp="1"/>
          </p:cNvSpPr>
          <p:nvPr>
            <p:ph type="title"/>
          </p:nvPr>
        </p:nvSpPr>
        <p:spPr>
          <a:xfrm>
            <a:off x="311700" y="236764"/>
            <a:ext cx="8520600" cy="335935"/>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vi-VN" sz="2400" b="1" dirty="0">
                <a:solidFill>
                  <a:srgbClr val="20124D"/>
                </a:solidFill>
                <a:latin typeface="Calibri"/>
                <a:ea typeface="Calibri"/>
                <a:cs typeface="Calibri"/>
                <a:sym typeface="Calibri"/>
              </a:rPr>
              <a:t>Foundation model for medical AI</a:t>
            </a:r>
            <a:endParaRPr sz="2400" b="1" dirty="0">
              <a:solidFill>
                <a:srgbClr val="20124D"/>
              </a:solidFill>
              <a:latin typeface="Calibri"/>
              <a:ea typeface="Calibri"/>
              <a:cs typeface="Calibri"/>
              <a:sym typeface="Calibri"/>
            </a:endParaRPr>
          </a:p>
        </p:txBody>
      </p:sp>
      <p:sp>
        <p:nvSpPr>
          <p:cNvPr id="318" name="Google Shape;318;p35"/>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9" name="Google Shape;319;p35"/>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22</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81535D73-AB63-BEAE-C513-92D59CB2CD1C}"/>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
        <p:nvSpPr>
          <p:cNvPr id="4" name="TextBox 3">
            <a:extLst>
              <a:ext uri="{FF2B5EF4-FFF2-40B4-BE49-F238E27FC236}">
                <a16:creationId xmlns:a16="http://schemas.microsoft.com/office/drawing/2014/main" id="{CF055460-15B3-5501-681F-8F850BA157AA}"/>
              </a:ext>
            </a:extLst>
          </p:cNvPr>
          <p:cNvSpPr txBox="1"/>
          <p:nvPr/>
        </p:nvSpPr>
        <p:spPr>
          <a:xfrm>
            <a:off x="740629" y="788047"/>
            <a:ext cx="7955400" cy="523220"/>
          </a:xfrm>
          <a:prstGeom prst="rect">
            <a:avLst/>
          </a:prstGeom>
          <a:noFill/>
        </p:spPr>
        <p:txBody>
          <a:bodyPr wrap="square">
            <a:spAutoFit/>
          </a:bodyPr>
          <a:lstStyle/>
          <a:p>
            <a:pPr algn="ctr"/>
            <a:r>
              <a:rPr lang="en-GB" dirty="0">
                <a:solidFill>
                  <a:srgbClr val="002060"/>
                </a:solidFill>
              </a:rPr>
              <a:t>Building an Interactive Computer-Aided Diagnosis on Medical Imaging Data using </a:t>
            </a:r>
          </a:p>
          <a:p>
            <a:pPr algn="ctr"/>
            <a:r>
              <a:rPr lang="en-GB" dirty="0">
                <a:solidFill>
                  <a:srgbClr val="002060"/>
                </a:solidFill>
              </a:rPr>
              <a:t>Large Language Models</a:t>
            </a:r>
            <a:endParaRPr lang="en-FR" dirty="0">
              <a:solidFill>
                <a:srgbClr val="002060"/>
              </a:solidFill>
            </a:endParaRPr>
          </a:p>
        </p:txBody>
      </p:sp>
      <p:cxnSp>
        <p:nvCxnSpPr>
          <p:cNvPr id="5" name="Google Shape;427;p43">
            <a:extLst>
              <a:ext uri="{FF2B5EF4-FFF2-40B4-BE49-F238E27FC236}">
                <a16:creationId xmlns:a16="http://schemas.microsoft.com/office/drawing/2014/main" id="{D86AAA13-86FF-DD55-CA08-308E258E86B6}"/>
              </a:ext>
            </a:extLst>
          </p:cNvPr>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3" name="TextBox 2">
            <a:extLst>
              <a:ext uri="{FF2B5EF4-FFF2-40B4-BE49-F238E27FC236}">
                <a16:creationId xmlns:a16="http://schemas.microsoft.com/office/drawing/2014/main" id="{D2E96A3F-2431-FB85-6D47-96608024583C}"/>
              </a:ext>
            </a:extLst>
          </p:cNvPr>
          <p:cNvSpPr txBox="1"/>
          <p:nvPr/>
        </p:nvSpPr>
        <p:spPr>
          <a:xfrm>
            <a:off x="604157" y="3337076"/>
            <a:ext cx="8344964" cy="1569660"/>
          </a:xfrm>
          <a:prstGeom prst="rect">
            <a:avLst/>
          </a:prstGeom>
          <a:noFill/>
        </p:spPr>
        <p:txBody>
          <a:bodyPr wrap="square" rtlCol="0">
            <a:spAutoFit/>
          </a:bodyPr>
          <a:lstStyle/>
          <a:p>
            <a:pPr marL="171450" indent="-171450">
              <a:buFont typeface="Arial" panose="020B0604020202020204" pitchFamily="34" charset="0"/>
              <a:buChar char="•"/>
            </a:pPr>
            <a:r>
              <a:rPr lang="en-GB" sz="1200" dirty="0">
                <a:solidFill>
                  <a:srgbClr val="002060"/>
                </a:solidFill>
              </a:rPr>
              <a:t>LLM like </a:t>
            </a:r>
            <a:r>
              <a:rPr lang="en-GB" sz="1200" dirty="0" err="1">
                <a:solidFill>
                  <a:srgbClr val="002060"/>
                </a:solidFill>
              </a:rPr>
              <a:t>ChatGPT</a:t>
            </a:r>
            <a:r>
              <a:rPr lang="en-GB" sz="1200" dirty="0">
                <a:solidFill>
                  <a:srgbClr val="002060"/>
                </a:solidFill>
              </a:rPr>
              <a:t> has successfully passed part of the US medical licensing exam. However, LLMs currently have difficulty processing images, making it challenging to interpret information from medical images, which are rich in information that supports clinical decisions.</a:t>
            </a:r>
          </a:p>
          <a:p>
            <a:pPr marL="171450" indent="-171450">
              <a:buFont typeface="Arial" panose="020B0604020202020204" pitchFamily="34" charset="0"/>
              <a:buChar char="•"/>
            </a:pPr>
            <a:endParaRPr lang="en-GB" sz="1200" dirty="0">
              <a:solidFill>
                <a:srgbClr val="002060"/>
              </a:solidFill>
            </a:endParaRPr>
          </a:p>
          <a:p>
            <a:pPr marL="171450" indent="-171450">
              <a:buFont typeface="Arial" panose="020B0604020202020204" pitchFamily="34" charset="0"/>
              <a:buChar char="•"/>
            </a:pPr>
            <a:r>
              <a:rPr lang="en-GB" sz="1200" dirty="0">
                <a:solidFill>
                  <a:srgbClr val="002060"/>
                </a:solidFill>
              </a:rPr>
              <a:t>Develop a method for integrating LLMs into medical-image CAD networks. LLM's medical knowledge can be also used to improve the performance of vision-based medical-image CAD models.</a:t>
            </a:r>
          </a:p>
          <a:p>
            <a:pPr marL="171450" indent="-171450">
              <a:buFont typeface="Arial" panose="020B0604020202020204" pitchFamily="34" charset="0"/>
              <a:buChar char="•"/>
            </a:pPr>
            <a:endParaRPr lang="en-GB" sz="1200" dirty="0">
              <a:solidFill>
                <a:srgbClr val="002060"/>
              </a:solidFill>
            </a:endParaRPr>
          </a:p>
          <a:p>
            <a:pPr marL="171450" indent="-171450">
              <a:buFont typeface="Arial" panose="020B0604020202020204" pitchFamily="34" charset="0"/>
              <a:buChar char="•"/>
            </a:pPr>
            <a:r>
              <a:rPr lang="en-GB" sz="1200" dirty="0">
                <a:solidFill>
                  <a:srgbClr val="002060"/>
                </a:solidFill>
              </a:rPr>
              <a:t>Create a more user-friendly and understandable system for patients compared to conventional CAD systems.</a:t>
            </a:r>
            <a:endParaRPr lang="en-FR" sz="1200" dirty="0">
              <a:solidFill>
                <a:srgbClr val="002060"/>
              </a:solidFill>
            </a:endParaRPr>
          </a:p>
        </p:txBody>
      </p:sp>
      <p:pic>
        <p:nvPicPr>
          <p:cNvPr id="13" name="Picture 12" descr="Text&#10;&#10;Description automatically generated">
            <a:extLst>
              <a:ext uri="{FF2B5EF4-FFF2-40B4-BE49-F238E27FC236}">
                <a16:creationId xmlns:a16="http://schemas.microsoft.com/office/drawing/2014/main" id="{33ADC108-2DF0-4125-5703-72DD9A2BE6A4}"/>
              </a:ext>
            </a:extLst>
          </p:cNvPr>
          <p:cNvPicPr>
            <a:picLocks noChangeAspect="1"/>
          </p:cNvPicPr>
          <p:nvPr/>
        </p:nvPicPr>
        <p:blipFill>
          <a:blip r:embed="rId4"/>
          <a:stretch>
            <a:fillRect/>
          </a:stretch>
        </p:blipFill>
        <p:spPr>
          <a:xfrm>
            <a:off x="1677131" y="1311267"/>
            <a:ext cx="5997297" cy="1784910"/>
          </a:xfrm>
          <a:prstGeom prst="rect">
            <a:avLst/>
          </a:prstGeom>
        </p:spPr>
      </p:pic>
      <p:sp>
        <p:nvSpPr>
          <p:cNvPr id="15" name="TextBox 14">
            <a:extLst>
              <a:ext uri="{FF2B5EF4-FFF2-40B4-BE49-F238E27FC236}">
                <a16:creationId xmlns:a16="http://schemas.microsoft.com/office/drawing/2014/main" id="{6F2A1BE1-0C9A-B2A3-440D-F4C54EE66A3F}"/>
              </a:ext>
            </a:extLst>
          </p:cNvPr>
          <p:cNvSpPr txBox="1"/>
          <p:nvPr/>
        </p:nvSpPr>
        <p:spPr>
          <a:xfrm>
            <a:off x="7927522" y="2383971"/>
            <a:ext cx="1021600" cy="430887"/>
          </a:xfrm>
          <a:prstGeom prst="rect">
            <a:avLst/>
          </a:prstGeom>
          <a:noFill/>
        </p:spPr>
        <p:txBody>
          <a:bodyPr wrap="square" rtlCol="0">
            <a:spAutoFit/>
          </a:bodyPr>
          <a:lstStyle/>
          <a:p>
            <a:r>
              <a:rPr lang="en-GB" sz="1100" dirty="0"/>
              <a:t>Sheng Wang et al. 2023</a:t>
            </a:r>
            <a:endParaRPr lang="en-FR" sz="1100" dirty="0"/>
          </a:p>
        </p:txBody>
      </p:sp>
    </p:spTree>
    <p:extLst>
      <p:ext uri="{BB962C8B-B14F-4D97-AF65-F5344CB8AC3E}">
        <p14:creationId xmlns:p14="http://schemas.microsoft.com/office/powerpoint/2010/main" val="785254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35"/>
          <p:cNvSpPr txBox="1">
            <a:spLocks noGrp="1"/>
          </p:cNvSpPr>
          <p:nvPr>
            <p:ph type="title"/>
          </p:nvPr>
        </p:nvSpPr>
        <p:spPr>
          <a:xfrm>
            <a:off x="311700" y="236764"/>
            <a:ext cx="8520600" cy="335935"/>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vi-VN" sz="2400" b="1" dirty="0">
                <a:solidFill>
                  <a:srgbClr val="20124D"/>
                </a:solidFill>
                <a:latin typeface="Calibri"/>
                <a:ea typeface="Calibri"/>
                <a:cs typeface="Calibri"/>
                <a:sym typeface="Calibri"/>
              </a:rPr>
              <a:t>Foundation model for medical AI</a:t>
            </a:r>
            <a:endParaRPr sz="2400" b="1" dirty="0">
              <a:solidFill>
                <a:srgbClr val="20124D"/>
              </a:solidFill>
              <a:latin typeface="Calibri"/>
              <a:ea typeface="Calibri"/>
              <a:cs typeface="Calibri"/>
              <a:sym typeface="Calibri"/>
            </a:endParaRPr>
          </a:p>
        </p:txBody>
      </p:sp>
      <p:sp>
        <p:nvSpPr>
          <p:cNvPr id="318" name="Google Shape;318;p35"/>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9" name="Google Shape;319;p35"/>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22</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81535D73-AB63-BEAE-C513-92D59CB2CD1C}"/>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
        <p:nvSpPr>
          <p:cNvPr id="4" name="TextBox 3">
            <a:extLst>
              <a:ext uri="{FF2B5EF4-FFF2-40B4-BE49-F238E27FC236}">
                <a16:creationId xmlns:a16="http://schemas.microsoft.com/office/drawing/2014/main" id="{CF055460-15B3-5501-681F-8F850BA157AA}"/>
              </a:ext>
            </a:extLst>
          </p:cNvPr>
          <p:cNvSpPr txBox="1"/>
          <p:nvPr/>
        </p:nvSpPr>
        <p:spPr>
          <a:xfrm>
            <a:off x="740629" y="788047"/>
            <a:ext cx="7955400" cy="523220"/>
          </a:xfrm>
          <a:prstGeom prst="rect">
            <a:avLst/>
          </a:prstGeom>
          <a:noFill/>
        </p:spPr>
        <p:txBody>
          <a:bodyPr wrap="square">
            <a:spAutoFit/>
          </a:bodyPr>
          <a:lstStyle/>
          <a:p>
            <a:pPr algn="ctr"/>
            <a:r>
              <a:rPr lang="en-GB" dirty="0">
                <a:solidFill>
                  <a:srgbClr val="002060"/>
                </a:solidFill>
              </a:rPr>
              <a:t>Building an Interactive Computer-Aided Diagnosis on Medical Imaging Data using </a:t>
            </a:r>
          </a:p>
          <a:p>
            <a:pPr algn="ctr"/>
            <a:r>
              <a:rPr lang="en-GB" dirty="0">
                <a:solidFill>
                  <a:srgbClr val="002060"/>
                </a:solidFill>
              </a:rPr>
              <a:t>Large Language Models</a:t>
            </a:r>
            <a:endParaRPr lang="en-FR" dirty="0">
              <a:solidFill>
                <a:srgbClr val="002060"/>
              </a:solidFill>
            </a:endParaRPr>
          </a:p>
        </p:txBody>
      </p:sp>
      <p:cxnSp>
        <p:nvCxnSpPr>
          <p:cNvPr id="5" name="Google Shape;427;p43">
            <a:extLst>
              <a:ext uri="{FF2B5EF4-FFF2-40B4-BE49-F238E27FC236}">
                <a16:creationId xmlns:a16="http://schemas.microsoft.com/office/drawing/2014/main" id="{D86AAA13-86FF-DD55-CA08-308E258E86B6}"/>
              </a:ext>
            </a:extLst>
          </p:cNvPr>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pic>
        <p:nvPicPr>
          <p:cNvPr id="7" name="Picture 6" descr="Text&#10;&#10;Description automatically generated">
            <a:extLst>
              <a:ext uri="{FF2B5EF4-FFF2-40B4-BE49-F238E27FC236}">
                <a16:creationId xmlns:a16="http://schemas.microsoft.com/office/drawing/2014/main" id="{5DCF7F3C-B88D-ED56-6173-8374B3674DC2}"/>
              </a:ext>
            </a:extLst>
          </p:cNvPr>
          <p:cNvPicPr>
            <a:picLocks noChangeAspect="1"/>
          </p:cNvPicPr>
          <p:nvPr/>
        </p:nvPicPr>
        <p:blipFill>
          <a:blip r:embed="rId4"/>
          <a:stretch>
            <a:fillRect/>
          </a:stretch>
        </p:blipFill>
        <p:spPr>
          <a:xfrm>
            <a:off x="1163408" y="1410730"/>
            <a:ext cx="3408592" cy="3464368"/>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29A6744-8C60-72D8-41D8-F731FEC8C1D5}"/>
              </a:ext>
            </a:extLst>
          </p:cNvPr>
          <p:cNvPicPr>
            <a:picLocks noChangeAspect="1"/>
          </p:cNvPicPr>
          <p:nvPr/>
        </p:nvPicPr>
        <p:blipFill>
          <a:blip r:embed="rId5"/>
          <a:stretch>
            <a:fillRect/>
          </a:stretch>
        </p:blipFill>
        <p:spPr>
          <a:xfrm>
            <a:off x="5233640" y="1410730"/>
            <a:ext cx="3408593" cy="3427566"/>
          </a:xfrm>
          <a:prstGeom prst="rect">
            <a:avLst/>
          </a:prstGeom>
        </p:spPr>
      </p:pic>
      <p:sp>
        <p:nvSpPr>
          <p:cNvPr id="10" name="TextBox 9">
            <a:extLst>
              <a:ext uri="{FF2B5EF4-FFF2-40B4-BE49-F238E27FC236}">
                <a16:creationId xmlns:a16="http://schemas.microsoft.com/office/drawing/2014/main" id="{590F09E1-D2E9-EC66-B83A-7045108CA7FB}"/>
              </a:ext>
            </a:extLst>
          </p:cNvPr>
          <p:cNvSpPr txBox="1"/>
          <p:nvPr/>
        </p:nvSpPr>
        <p:spPr>
          <a:xfrm>
            <a:off x="107694" y="4241698"/>
            <a:ext cx="1021600" cy="430887"/>
          </a:xfrm>
          <a:prstGeom prst="rect">
            <a:avLst/>
          </a:prstGeom>
          <a:noFill/>
        </p:spPr>
        <p:txBody>
          <a:bodyPr wrap="square" rtlCol="0">
            <a:spAutoFit/>
          </a:bodyPr>
          <a:lstStyle/>
          <a:p>
            <a:r>
              <a:rPr lang="en-GB" sz="1100" dirty="0"/>
              <a:t>Sheng Wang et al. 2023</a:t>
            </a:r>
            <a:endParaRPr lang="en-FR" sz="1100" dirty="0"/>
          </a:p>
        </p:txBody>
      </p:sp>
    </p:spTree>
    <p:extLst>
      <p:ext uri="{BB962C8B-B14F-4D97-AF65-F5344CB8AC3E}">
        <p14:creationId xmlns:p14="http://schemas.microsoft.com/office/powerpoint/2010/main" val="1405252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35"/>
          <p:cNvPicPr preferRelativeResize="0"/>
          <p:nvPr/>
        </p:nvPicPr>
        <p:blipFill>
          <a:blip r:embed="rId3">
            <a:alphaModFix/>
          </a:blip>
          <a:stretch>
            <a:fillRect/>
          </a:stretch>
        </p:blipFill>
        <p:spPr>
          <a:xfrm>
            <a:off x="1160575" y="692299"/>
            <a:ext cx="7239548" cy="3758924"/>
          </a:xfrm>
          <a:prstGeom prst="rect">
            <a:avLst/>
          </a:prstGeom>
          <a:noFill/>
          <a:ln>
            <a:noFill/>
          </a:ln>
        </p:spPr>
      </p:pic>
      <p:sp>
        <p:nvSpPr>
          <p:cNvPr id="315" name="Google Shape;315;p3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600" dirty="0">
                <a:solidFill>
                  <a:srgbClr val="20124D"/>
                </a:solidFill>
                <a:highlight>
                  <a:srgbClr val="FFFFFF"/>
                </a:highlight>
              </a:rPr>
              <a:t>DL-based quantitative movement analysis using single-camera videos</a:t>
            </a:r>
            <a:endParaRPr sz="1600" b="1" dirty="0">
              <a:solidFill>
                <a:srgbClr val="20124D"/>
              </a:solidFill>
              <a:latin typeface="Calibri"/>
              <a:ea typeface="Calibri"/>
              <a:cs typeface="Calibri"/>
              <a:sym typeface="Calibri"/>
            </a:endParaRPr>
          </a:p>
        </p:txBody>
      </p:sp>
      <p:sp>
        <p:nvSpPr>
          <p:cNvPr id="317" name="Google Shape;317;p35"/>
          <p:cNvSpPr txBox="1"/>
          <p:nvPr/>
        </p:nvSpPr>
        <p:spPr>
          <a:xfrm>
            <a:off x="472950" y="4451225"/>
            <a:ext cx="8639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err="1">
                <a:solidFill>
                  <a:srgbClr val="20124D"/>
                </a:solidFill>
                <a:highlight>
                  <a:srgbClr val="FFFFFF"/>
                </a:highlight>
              </a:rPr>
              <a:t>Kidziński</a:t>
            </a:r>
            <a:r>
              <a:rPr lang="en" sz="1200" dirty="0">
                <a:solidFill>
                  <a:srgbClr val="20124D"/>
                </a:solidFill>
                <a:highlight>
                  <a:srgbClr val="FFFFFF"/>
                </a:highlight>
              </a:rPr>
              <a:t>, </a:t>
            </a:r>
            <a:r>
              <a:rPr lang="en" sz="1200" dirty="0" err="1">
                <a:solidFill>
                  <a:srgbClr val="20124D"/>
                </a:solidFill>
                <a:highlight>
                  <a:srgbClr val="FFFFFF"/>
                </a:highlight>
              </a:rPr>
              <a:t>Łukasz</a:t>
            </a:r>
            <a:r>
              <a:rPr lang="en" sz="1200" dirty="0">
                <a:solidFill>
                  <a:srgbClr val="20124D"/>
                </a:solidFill>
                <a:highlight>
                  <a:srgbClr val="FFFFFF"/>
                </a:highlight>
              </a:rPr>
              <a:t>, et al. "Deep neural networks enable quantitative movement analysis using single-camera videos." </a:t>
            </a:r>
            <a:r>
              <a:rPr lang="en" sz="1200" i="1" dirty="0">
                <a:solidFill>
                  <a:srgbClr val="20124D"/>
                </a:solidFill>
                <a:highlight>
                  <a:srgbClr val="FFFFFF"/>
                </a:highlight>
              </a:rPr>
              <a:t>Nature Communications</a:t>
            </a:r>
            <a:r>
              <a:rPr lang="en" sz="1200" dirty="0">
                <a:solidFill>
                  <a:srgbClr val="20124D"/>
                </a:solidFill>
                <a:highlight>
                  <a:srgbClr val="FFFFFF"/>
                </a:highlight>
              </a:rPr>
              <a:t> 11.1 (2020): 1-10.</a:t>
            </a:r>
            <a:endParaRPr sz="1600" dirty="0">
              <a:solidFill>
                <a:srgbClr val="20124D"/>
              </a:solidFill>
            </a:endParaRPr>
          </a:p>
        </p:txBody>
      </p:sp>
      <p:sp>
        <p:nvSpPr>
          <p:cNvPr id="318" name="Google Shape;318;p35"/>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9" name="Google Shape;319;p35"/>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22</a:t>
            </a:r>
            <a:endParaRPr sz="1400">
              <a:solidFill>
                <a:schemeClr val="lt1"/>
              </a:solidFill>
              <a:latin typeface="Calibri"/>
              <a:ea typeface="Calibri"/>
              <a:cs typeface="Calibri"/>
              <a:sym typeface="Calibri"/>
            </a:endParaRPr>
          </a:p>
        </p:txBody>
      </p:sp>
      <p:pic>
        <p:nvPicPr>
          <p:cNvPr id="2" name="Google Shape;90;p16">
            <a:extLst>
              <a:ext uri="{FF2B5EF4-FFF2-40B4-BE49-F238E27FC236}">
                <a16:creationId xmlns:a16="http://schemas.microsoft.com/office/drawing/2014/main" id="{81535D73-AB63-BEAE-C513-92D59CB2CD1C}"/>
              </a:ext>
            </a:extLst>
          </p:cNvPr>
          <p:cNvPicPr preferRelativeResize="0"/>
          <p:nvPr/>
        </p:nvPicPr>
        <p:blipFill>
          <a:blip r:embed="rId4">
            <a:alphaModFix/>
          </a:blip>
          <a:stretch>
            <a:fillRect/>
          </a:stretch>
        </p:blipFill>
        <p:spPr>
          <a:xfrm>
            <a:off x="7199194" y="109207"/>
            <a:ext cx="1871018" cy="458634"/>
          </a:xfrm>
          <a:prstGeom prst="rect">
            <a:avLst/>
          </a:prstGeom>
          <a:noFill/>
          <a:ln>
            <a:noFill/>
          </a:ln>
        </p:spPr>
      </p:pic>
    </p:spTree>
    <p:extLst>
      <p:ext uri="{BB962C8B-B14F-4D97-AF65-F5344CB8AC3E}">
        <p14:creationId xmlns:p14="http://schemas.microsoft.com/office/powerpoint/2010/main" val="3875033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txBox="1">
            <a:spLocks noGrp="1"/>
          </p:cNvSpPr>
          <p:nvPr>
            <p:ph type="body" idx="1"/>
          </p:nvPr>
        </p:nvSpPr>
        <p:spPr>
          <a:xfrm>
            <a:off x="311700" y="326000"/>
            <a:ext cx="8520600" cy="424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1200"/>
              </a:spcAft>
              <a:buClr>
                <a:schemeClr val="dk1"/>
              </a:buClr>
              <a:buSzPts val="1100"/>
              <a:buFont typeface="Arial"/>
              <a:buNone/>
            </a:pPr>
            <a:endParaRPr>
              <a:solidFill>
                <a:schemeClr val="dk1"/>
              </a:solidFill>
            </a:endParaRPr>
          </a:p>
        </p:txBody>
      </p:sp>
      <p:sp>
        <p:nvSpPr>
          <p:cNvPr id="303" name="Google Shape;303;p34"/>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5" name="Google Shape;305;p34"/>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21</a:t>
            </a:r>
            <a:endParaRPr sz="1400">
              <a:solidFill>
                <a:schemeClr val="lt1"/>
              </a:solidFill>
              <a:latin typeface="Calibri"/>
              <a:ea typeface="Calibri"/>
              <a:cs typeface="Calibri"/>
              <a:sym typeface="Calibri"/>
            </a:endParaRPr>
          </a:p>
        </p:txBody>
      </p:sp>
      <p:pic>
        <p:nvPicPr>
          <p:cNvPr id="306" name="Google Shape;306;p34" title="demo_input.avi">
            <a:hlinkClick r:id="rId3"/>
          </p:cNvPr>
          <p:cNvPicPr preferRelativeResize="0"/>
          <p:nvPr/>
        </p:nvPicPr>
        <p:blipFill>
          <a:blip r:embed="rId4">
            <a:alphaModFix/>
          </a:blip>
          <a:stretch>
            <a:fillRect/>
          </a:stretch>
        </p:blipFill>
        <p:spPr>
          <a:xfrm>
            <a:off x="2837275" y="814450"/>
            <a:ext cx="6262226" cy="3264512"/>
          </a:xfrm>
          <a:prstGeom prst="rect">
            <a:avLst/>
          </a:prstGeom>
          <a:noFill/>
          <a:ln>
            <a:noFill/>
          </a:ln>
        </p:spPr>
      </p:pic>
      <p:sp>
        <p:nvSpPr>
          <p:cNvPr id="307" name="Google Shape;307;p3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ts val="1100"/>
              <a:buFont typeface="Arial"/>
              <a:buNone/>
            </a:pPr>
            <a:r>
              <a:rPr lang="en" sz="2244" b="1">
                <a:solidFill>
                  <a:srgbClr val="20124D"/>
                </a:solidFill>
                <a:latin typeface="Calibri"/>
                <a:ea typeface="Calibri"/>
                <a:cs typeface="Calibri"/>
                <a:sym typeface="Calibri"/>
              </a:rPr>
              <a:t>Building large-scale, open and annotated datasets </a:t>
            </a:r>
            <a:endParaRPr sz="3244" b="1">
              <a:solidFill>
                <a:srgbClr val="20124D"/>
              </a:solidFill>
              <a:latin typeface="Calibri"/>
              <a:ea typeface="Calibri"/>
              <a:cs typeface="Calibri"/>
              <a:sym typeface="Calibri"/>
            </a:endParaRPr>
          </a:p>
        </p:txBody>
      </p:sp>
      <p:sp>
        <p:nvSpPr>
          <p:cNvPr id="308" name="Google Shape;308;p34"/>
          <p:cNvSpPr txBox="1"/>
          <p:nvPr/>
        </p:nvSpPr>
        <p:spPr>
          <a:xfrm>
            <a:off x="504900" y="4327413"/>
            <a:ext cx="8572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0124D"/>
                </a:solidFill>
                <a:highlight>
                  <a:srgbClr val="FFFFFF"/>
                </a:highlight>
              </a:rPr>
              <a:t>Kidziński, Łukasz, et al. "Deep neural networks enable quantitative movement analysis using single-camera videos." </a:t>
            </a:r>
            <a:r>
              <a:rPr lang="en" sz="1200" i="1">
                <a:solidFill>
                  <a:srgbClr val="20124D"/>
                </a:solidFill>
                <a:highlight>
                  <a:srgbClr val="FFFFFF"/>
                </a:highlight>
              </a:rPr>
              <a:t>Nature Communications</a:t>
            </a:r>
            <a:r>
              <a:rPr lang="en" sz="1200">
                <a:solidFill>
                  <a:srgbClr val="20124D"/>
                </a:solidFill>
                <a:highlight>
                  <a:srgbClr val="FFFFFF"/>
                </a:highlight>
              </a:rPr>
              <a:t> 11.1 (2020): 1-10.</a:t>
            </a:r>
            <a:endParaRPr sz="1600">
              <a:solidFill>
                <a:srgbClr val="20124D"/>
              </a:solidFill>
            </a:endParaRPr>
          </a:p>
        </p:txBody>
      </p:sp>
      <p:sp>
        <p:nvSpPr>
          <p:cNvPr id="309" name="Google Shape;309;p34"/>
          <p:cNvSpPr txBox="1"/>
          <p:nvPr/>
        </p:nvSpPr>
        <p:spPr>
          <a:xfrm>
            <a:off x="177375" y="702350"/>
            <a:ext cx="2719500" cy="35865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20124D"/>
              </a:buClr>
              <a:buSzPts val="1300"/>
              <a:buChar char="●"/>
            </a:pPr>
            <a:r>
              <a:rPr lang="en" sz="1300">
                <a:solidFill>
                  <a:srgbClr val="20124D"/>
                </a:solidFill>
              </a:rPr>
              <a:t>Quantitative assessment of motion  is currently possible only with expensive motion capture systems and highly trained personnel.</a:t>
            </a:r>
            <a:endParaRPr sz="1300">
              <a:solidFill>
                <a:srgbClr val="20124D"/>
              </a:solidFill>
            </a:endParaRPr>
          </a:p>
          <a:p>
            <a:pPr marL="457200" lvl="0" indent="0" algn="l" rtl="0">
              <a:spcBef>
                <a:spcPts val="0"/>
              </a:spcBef>
              <a:spcAft>
                <a:spcPts val="0"/>
              </a:spcAft>
              <a:buNone/>
            </a:pPr>
            <a:endParaRPr sz="1300">
              <a:solidFill>
                <a:srgbClr val="20124D"/>
              </a:solidFill>
            </a:endParaRPr>
          </a:p>
          <a:p>
            <a:pPr marL="457200" lvl="0" indent="-311150" algn="l" rtl="0">
              <a:spcBef>
                <a:spcPts val="0"/>
              </a:spcBef>
              <a:spcAft>
                <a:spcPts val="0"/>
              </a:spcAft>
              <a:buClr>
                <a:srgbClr val="20124D"/>
              </a:buClr>
              <a:buSzPts val="1300"/>
              <a:buChar char="●"/>
            </a:pPr>
            <a:r>
              <a:rPr lang="en" sz="1300">
                <a:solidFill>
                  <a:srgbClr val="20124D"/>
                </a:solidFill>
              </a:rPr>
              <a:t>Establish a large a dataset of videos of patients diagnosed </a:t>
            </a:r>
            <a:r>
              <a:rPr lang="en" sz="1300" b="1" u="sng">
                <a:solidFill>
                  <a:srgbClr val="FF0000"/>
                </a:solidFill>
              </a:rPr>
              <a:t>with cerebral palsy. </a:t>
            </a:r>
            <a:endParaRPr sz="1300" b="1" u="sng">
              <a:solidFill>
                <a:srgbClr val="FF0000"/>
              </a:solidFill>
            </a:endParaRPr>
          </a:p>
          <a:p>
            <a:pPr marL="457200" lvl="0" indent="0" algn="l" rtl="0">
              <a:spcBef>
                <a:spcPts val="0"/>
              </a:spcBef>
              <a:spcAft>
                <a:spcPts val="0"/>
              </a:spcAft>
              <a:buNone/>
            </a:pPr>
            <a:endParaRPr sz="1300">
              <a:solidFill>
                <a:srgbClr val="20124D"/>
              </a:solidFill>
            </a:endParaRPr>
          </a:p>
          <a:p>
            <a:pPr marL="457200" lvl="0" indent="-311150" algn="l" rtl="0">
              <a:spcBef>
                <a:spcPts val="0"/>
              </a:spcBef>
              <a:spcAft>
                <a:spcPts val="0"/>
              </a:spcAft>
              <a:buClr>
                <a:srgbClr val="20124D"/>
              </a:buClr>
              <a:buSzPts val="1300"/>
              <a:buChar char="●"/>
            </a:pPr>
            <a:r>
              <a:rPr lang="en" sz="1300">
                <a:solidFill>
                  <a:srgbClr val="20124D"/>
                </a:solidFill>
              </a:rPr>
              <a:t>Build AI systems to predict </a:t>
            </a:r>
            <a:r>
              <a:rPr lang="en" sz="1300" b="1" u="sng">
                <a:solidFill>
                  <a:srgbClr val="FF0000"/>
                </a:solidFill>
              </a:rPr>
              <a:t>clinical gait measures</a:t>
            </a:r>
            <a:r>
              <a:rPr lang="en" sz="1300">
                <a:solidFill>
                  <a:srgbClr val="20124D"/>
                </a:solidFill>
              </a:rPr>
              <a:t> (Gait Deviation Index - GDI and the Gross Motor Function Classification System - GMFCS score)</a:t>
            </a:r>
            <a:endParaRPr sz="1300">
              <a:solidFill>
                <a:srgbClr val="20124D"/>
              </a:solidFill>
            </a:endParaRPr>
          </a:p>
        </p:txBody>
      </p:sp>
      <p:pic>
        <p:nvPicPr>
          <p:cNvPr id="2" name="Google Shape;90;p16">
            <a:extLst>
              <a:ext uri="{FF2B5EF4-FFF2-40B4-BE49-F238E27FC236}">
                <a16:creationId xmlns:a16="http://schemas.microsoft.com/office/drawing/2014/main" id="{C2F82DB8-055D-AA1E-B217-F099BEABF37C}"/>
              </a:ext>
            </a:extLst>
          </p:cNvPr>
          <p:cNvPicPr preferRelativeResize="0"/>
          <p:nvPr/>
        </p:nvPicPr>
        <p:blipFill>
          <a:blip r:embed="rId5">
            <a:alphaModFix/>
          </a:blip>
          <a:stretch>
            <a:fillRect/>
          </a:stretch>
        </p:blipFill>
        <p:spPr>
          <a:xfrm>
            <a:off x="7199194" y="109207"/>
            <a:ext cx="1871018" cy="4586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body" idx="1"/>
          </p:nvPr>
        </p:nvSpPr>
        <p:spPr>
          <a:xfrm>
            <a:off x="311700" y="326000"/>
            <a:ext cx="8520600" cy="424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b="1">
              <a:solidFill>
                <a:schemeClr val="dk1"/>
              </a:solidFill>
            </a:endParaRPr>
          </a:p>
          <a:p>
            <a:pPr marL="0" lvl="0" indent="0" algn="l" rtl="0">
              <a:spcBef>
                <a:spcPts val="1200"/>
              </a:spcBef>
              <a:spcAft>
                <a:spcPts val="1200"/>
              </a:spcAft>
              <a:buNone/>
            </a:pPr>
            <a:r>
              <a:rPr lang="en" b="1">
                <a:solidFill>
                  <a:schemeClr val="dk1"/>
                </a:solidFill>
              </a:rPr>
              <a:t>                                </a:t>
            </a:r>
            <a:endParaRPr>
              <a:solidFill>
                <a:schemeClr val="dk1"/>
              </a:solidFill>
            </a:endParaRPr>
          </a:p>
        </p:txBody>
      </p:sp>
      <p:sp>
        <p:nvSpPr>
          <p:cNvPr id="325" name="Google Shape;325;p36"/>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7" name="Google Shape;327;p36"/>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23</a:t>
            </a:r>
            <a:endParaRPr sz="1400">
              <a:solidFill>
                <a:schemeClr val="lt1"/>
              </a:solidFill>
              <a:latin typeface="Calibri"/>
              <a:ea typeface="Calibri"/>
              <a:cs typeface="Calibri"/>
              <a:sym typeface="Calibri"/>
            </a:endParaRPr>
          </a:p>
        </p:txBody>
      </p:sp>
      <p:sp>
        <p:nvSpPr>
          <p:cNvPr id="328" name="Google Shape;328;p3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ts val="1100"/>
              <a:buFont typeface="Arial"/>
              <a:buNone/>
            </a:pPr>
            <a:r>
              <a:rPr lang="en" sz="1900" b="1">
                <a:solidFill>
                  <a:srgbClr val="123F6D"/>
                </a:solidFill>
                <a:latin typeface="Calibri"/>
                <a:ea typeface="Calibri"/>
                <a:cs typeface="Calibri"/>
                <a:sym typeface="Calibri"/>
              </a:rPr>
              <a:t>Building large-scale, open and annotated datasets </a:t>
            </a:r>
            <a:endParaRPr sz="1900" b="1">
              <a:solidFill>
                <a:srgbClr val="123F6D"/>
              </a:solidFill>
              <a:latin typeface="Calibri"/>
              <a:ea typeface="Calibri"/>
              <a:cs typeface="Calibri"/>
              <a:sym typeface="Calibri"/>
            </a:endParaRPr>
          </a:p>
        </p:txBody>
      </p:sp>
      <p:pic>
        <p:nvPicPr>
          <p:cNvPr id="329" name="Google Shape;329;p36" descr="A piece of paper with writing on it&#10;&#10;Description automatically generated with medium confidence"/>
          <p:cNvPicPr preferRelativeResize="0"/>
          <p:nvPr/>
        </p:nvPicPr>
        <p:blipFill rotWithShape="1">
          <a:blip r:embed="rId3">
            <a:alphaModFix/>
          </a:blip>
          <a:srcRect l="-19628" t="-1378" r="-2441"/>
          <a:stretch/>
        </p:blipFill>
        <p:spPr>
          <a:xfrm>
            <a:off x="2741775" y="612650"/>
            <a:ext cx="2326661" cy="3292724"/>
          </a:xfrm>
          <a:prstGeom prst="rect">
            <a:avLst/>
          </a:prstGeom>
          <a:noFill/>
          <a:ln>
            <a:noFill/>
          </a:ln>
        </p:spPr>
      </p:pic>
      <p:pic>
        <p:nvPicPr>
          <p:cNvPr id="330" name="Google Shape;330;p36"/>
          <p:cNvPicPr preferRelativeResize="0"/>
          <p:nvPr/>
        </p:nvPicPr>
        <p:blipFill>
          <a:blip r:embed="rId4">
            <a:alphaModFix/>
          </a:blip>
          <a:stretch>
            <a:fillRect/>
          </a:stretch>
        </p:blipFill>
        <p:spPr>
          <a:xfrm>
            <a:off x="5534725" y="1276050"/>
            <a:ext cx="3609375" cy="2195169"/>
          </a:xfrm>
          <a:prstGeom prst="rect">
            <a:avLst/>
          </a:prstGeom>
          <a:noFill/>
          <a:ln>
            <a:noFill/>
          </a:ln>
        </p:spPr>
      </p:pic>
      <p:sp>
        <p:nvSpPr>
          <p:cNvPr id="331" name="Google Shape;331;p36"/>
          <p:cNvSpPr/>
          <p:nvPr/>
        </p:nvSpPr>
        <p:spPr>
          <a:xfrm>
            <a:off x="6593250" y="3720622"/>
            <a:ext cx="1040700" cy="572700"/>
          </a:xfrm>
          <a:prstGeom prst="wedgeRoundRectCallout">
            <a:avLst>
              <a:gd name="adj1" fmla="val -41584"/>
              <a:gd name="adj2" fmla="val -121899"/>
              <a:gd name="adj3" fmla="val 16667"/>
            </a:avLst>
          </a:prstGeom>
          <a:gradFill>
            <a:gsLst>
              <a:gs pos="0">
                <a:srgbClr val="FF0000"/>
              </a:gs>
              <a:gs pos="50000">
                <a:srgbClr val="FC6652"/>
              </a:gs>
              <a:gs pos="100000">
                <a:srgbClr val="FF6D68"/>
              </a:gs>
            </a:gsLst>
            <a:lin ang="5400012" scaled="0"/>
          </a:gradFill>
          <a:ln w="952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i="0" u="none" strike="noStrike" cap="none">
                <a:solidFill>
                  <a:schemeClr val="lt1"/>
                </a:solidFill>
                <a:latin typeface="Arial"/>
                <a:ea typeface="Arial"/>
                <a:cs typeface="Arial"/>
                <a:sym typeface="Arial"/>
              </a:rPr>
              <a:t>WARNING!</a:t>
            </a:r>
            <a:endParaRPr sz="1500"/>
          </a:p>
        </p:txBody>
      </p:sp>
      <p:sp>
        <p:nvSpPr>
          <p:cNvPr id="332" name="Google Shape;332;p36"/>
          <p:cNvSpPr txBox="1"/>
          <p:nvPr/>
        </p:nvSpPr>
        <p:spPr>
          <a:xfrm>
            <a:off x="177375" y="702350"/>
            <a:ext cx="29412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20124D"/>
              </a:buClr>
              <a:buSzPts val="1400"/>
              <a:buChar char="●"/>
            </a:pPr>
            <a:r>
              <a:rPr lang="en">
                <a:solidFill>
                  <a:srgbClr val="20124D"/>
                </a:solidFill>
              </a:rPr>
              <a:t>Collect ECGs data from major hospitals in Vietnam using mobile phones.</a:t>
            </a:r>
            <a:endParaRPr>
              <a:solidFill>
                <a:srgbClr val="20124D"/>
              </a:solidFill>
            </a:endParaRPr>
          </a:p>
          <a:p>
            <a:pPr marL="457200" lvl="0" indent="0" algn="l" rtl="0">
              <a:spcBef>
                <a:spcPts val="0"/>
              </a:spcBef>
              <a:spcAft>
                <a:spcPts val="0"/>
              </a:spcAft>
              <a:buNone/>
            </a:pPr>
            <a:endParaRPr>
              <a:solidFill>
                <a:srgbClr val="20124D"/>
              </a:solidFill>
            </a:endParaRPr>
          </a:p>
          <a:p>
            <a:pPr marL="457200" lvl="0" indent="-317500" algn="l" rtl="0">
              <a:spcBef>
                <a:spcPts val="0"/>
              </a:spcBef>
              <a:spcAft>
                <a:spcPts val="0"/>
              </a:spcAft>
              <a:buClr>
                <a:srgbClr val="20124D"/>
              </a:buClr>
              <a:buSzPts val="1400"/>
              <a:buChar char="●"/>
            </a:pPr>
            <a:r>
              <a:rPr lang="en">
                <a:solidFill>
                  <a:srgbClr val="20124D"/>
                </a:solidFill>
              </a:rPr>
              <a:t>Develop a novel deep learning system to accurately identify multiple cardiovascular abnormalities by using only three ECG leads.</a:t>
            </a:r>
            <a:endParaRPr>
              <a:solidFill>
                <a:srgbClr val="20124D"/>
              </a:solidFill>
            </a:endParaRPr>
          </a:p>
          <a:p>
            <a:pPr marL="457200" lvl="0" indent="0" algn="l" rtl="0">
              <a:spcBef>
                <a:spcPts val="0"/>
              </a:spcBef>
              <a:spcAft>
                <a:spcPts val="0"/>
              </a:spcAft>
              <a:buNone/>
            </a:pPr>
            <a:endParaRPr>
              <a:solidFill>
                <a:srgbClr val="20124D"/>
              </a:solidFill>
            </a:endParaRPr>
          </a:p>
          <a:p>
            <a:pPr marL="457200" lvl="0" indent="-317500" algn="l" rtl="0">
              <a:spcBef>
                <a:spcPts val="0"/>
              </a:spcBef>
              <a:spcAft>
                <a:spcPts val="0"/>
              </a:spcAft>
              <a:buClr>
                <a:srgbClr val="20124D"/>
              </a:buClr>
              <a:buSzPts val="1400"/>
              <a:buChar char="●"/>
            </a:pPr>
            <a:r>
              <a:rPr lang="en">
                <a:solidFill>
                  <a:srgbClr val="20124D"/>
                </a:solidFill>
              </a:rPr>
              <a:t>Develop explainable AI system to diagnose cardiovascular diseases.</a:t>
            </a:r>
            <a:endParaRPr>
              <a:solidFill>
                <a:srgbClr val="20124D"/>
              </a:solidFill>
            </a:endParaRPr>
          </a:p>
        </p:txBody>
      </p:sp>
      <p:sp>
        <p:nvSpPr>
          <p:cNvPr id="333" name="Google Shape;333;p36"/>
          <p:cNvSpPr txBox="1"/>
          <p:nvPr/>
        </p:nvSpPr>
        <p:spPr>
          <a:xfrm>
            <a:off x="428650" y="4470400"/>
            <a:ext cx="8601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20124D"/>
                </a:solidFill>
              </a:rPr>
              <a:t>Khiem H. Le, Hieu H. Pham, Thao BT. Nguyen, Tu A. Nguyen, Tien N. Thanh, Cuong D. Do. “LightX3ECG: A Lightweight and eXplainable Deep Learning System for 3-lead Electrocardiogram Classification” https://arxiv.org/abs/2207.12381</a:t>
            </a:r>
            <a:endParaRPr sz="1100">
              <a:solidFill>
                <a:srgbClr val="20124D"/>
              </a:solidFill>
            </a:endParaRPr>
          </a:p>
        </p:txBody>
      </p:sp>
      <p:pic>
        <p:nvPicPr>
          <p:cNvPr id="2" name="Google Shape;90;p16">
            <a:extLst>
              <a:ext uri="{FF2B5EF4-FFF2-40B4-BE49-F238E27FC236}">
                <a16:creationId xmlns:a16="http://schemas.microsoft.com/office/drawing/2014/main" id="{E639C546-7C94-E435-B069-C9ED4BD6CAA2}"/>
              </a:ext>
            </a:extLst>
          </p:cNvPr>
          <p:cNvPicPr preferRelativeResize="0"/>
          <p:nvPr/>
        </p:nvPicPr>
        <p:blipFill>
          <a:blip r:embed="rId5">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7"/>
          <p:cNvSpPr txBox="1">
            <a:spLocks noGrp="1"/>
          </p:cNvSpPr>
          <p:nvPr>
            <p:ph type="body" idx="1"/>
          </p:nvPr>
        </p:nvSpPr>
        <p:spPr>
          <a:xfrm>
            <a:off x="311700" y="326000"/>
            <a:ext cx="8520600" cy="424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sz="1500">
              <a:solidFill>
                <a:srgbClr val="741B47"/>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b="1">
              <a:solidFill>
                <a:schemeClr val="dk1"/>
              </a:solidFill>
            </a:endParaRPr>
          </a:p>
          <a:p>
            <a:pPr marL="0" lvl="0" indent="0" algn="l" rtl="0">
              <a:spcBef>
                <a:spcPts val="1200"/>
              </a:spcBef>
              <a:spcAft>
                <a:spcPts val="1200"/>
              </a:spcAft>
              <a:buNone/>
            </a:pPr>
            <a:r>
              <a:rPr lang="en" b="1">
                <a:solidFill>
                  <a:schemeClr val="dk1"/>
                </a:solidFill>
              </a:rPr>
              <a:t>                                </a:t>
            </a:r>
            <a:endParaRPr>
              <a:solidFill>
                <a:schemeClr val="dk1"/>
              </a:solidFill>
            </a:endParaRPr>
          </a:p>
        </p:txBody>
      </p:sp>
      <p:sp>
        <p:nvSpPr>
          <p:cNvPr id="339" name="Google Shape;339;p37"/>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41" name="Google Shape;341;p37"/>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24</a:t>
            </a:r>
            <a:endParaRPr sz="1400">
              <a:solidFill>
                <a:schemeClr val="lt1"/>
              </a:solidFill>
              <a:latin typeface="Calibri"/>
              <a:ea typeface="Calibri"/>
              <a:cs typeface="Calibri"/>
              <a:sym typeface="Calibri"/>
            </a:endParaRPr>
          </a:p>
        </p:txBody>
      </p:sp>
      <p:sp>
        <p:nvSpPr>
          <p:cNvPr id="342" name="Google Shape;342;p3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ts val="1100"/>
              <a:buFont typeface="Arial"/>
              <a:buNone/>
            </a:pPr>
            <a:r>
              <a:rPr lang="en" sz="1900" b="1">
                <a:solidFill>
                  <a:srgbClr val="123F6D"/>
                </a:solidFill>
                <a:latin typeface="Calibri"/>
                <a:ea typeface="Calibri"/>
                <a:cs typeface="Calibri"/>
                <a:sym typeface="Calibri"/>
              </a:rPr>
              <a:t>Building large-scale, open and annotated datasets </a:t>
            </a:r>
            <a:endParaRPr sz="1900" b="1">
              <a:solidFill>
                <a:srgbClr val="123F6D"/>
              </a:solidFill>
              <a:latin typeface="Calibri"/>
              <a:ea typeface="Calibri"/>
              <a:cs typeface="Calibri"/>
              <a:sym typeface="Calibri"/>
            </a:endParaRPr>
          </a:p>
        </p:txBody>
      </p:sp>
      <p:sp>
        <p:nvSpPr>
          <p:cNvPr id="343" name="Google Shape;343;p37"/>
          <p:cNvSpPr txBox="1"/>
          <p:nvPr/>
        </p:nvSpPr>
        <p:spPr>
          <a:xfrm>
            <a:off x="177375" y="702350"/>
            <a:ext cx="29412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20124D"/>
              </a:buClr>
              <a:buSzPts val="1400"/>
              <a:buChar char="●"/>
            </a:pPr>
            <a:r>
              <a:rPr lang="en">
                <a:solidFill>
                  <a:srgbClr val="20124D"/>
                </a:solidFill>
              </a:rPr>
              <a:t>Collect ECG, EEG and airflow, etc datasets to research sleep apnea diseases.</a:t>
            </a:r>
            <a:endParaRPr>
              <a:solidFill>
                <a:srgbClr val="20124D"/>
              </a:solidFill>
            </a:endParaRPr>
          </a:p>
          <a:p>
            <a:pPr marL="457200" lvl="0" indent="0" algn="l" rtl="0">
              <a:spcBef>
                <a:spcPts val="0"/>
              </a:spcBef>
              <a:spcAft>
                <a:spcPts val="0"/>
              </a:spcAft>
              <a:buNone/>
            </a:pPr>
            <a:endParaRPr>
              <a:solidFill>
                <a:srgbClr val="20124D"/>
              </a:solidFill>
            </a:endParaRPr>
          </a:p>
          <a:p>
            <a:pPr marL="457200" lvl="0" indent="-317500" algn="l" rtl="0">
              <a:spcBef>
                <a:spcPts val="0"/>
              </a:spcBef>
              <a:spcAft>
                <a:spcPts val="0"/>
              </a:spcAft>
              <a:buClr>
                <a:srgbClr val="20124D"/>
              </a:buClr>
              <a:buSzPts val="1400"/>
              <a:buChar char="●"/>
            </a:pPr>
            <a:r>
              <a:rPr lang="en">
                <a:solidFill>
                  <a:srgbClr val="20124D"/>
                </a:solidFill>
              </a:rPr>
              <a:t>Develop and evaluate </a:t>
            </a:r>
            <a:endParaRPr>
              <a:solidFill>
                <a:srgbClr val="20124D"/>
              </a:solidFill>
            </a:endParaRPr>
          </a:p>
          <a:p>
            <a:pPr marL="457200" lvl="0" indent="0" algn="l" rtl="0">
              <a:spcBef>
                <a:spcPts val="0"/>
              </a:spcBef>
              <a:spcAft>
                <a:spcPts val="0"/>
              </a:spcAft>
              <a:buNone/>
            </a:pPr>
            <a:r>
              <a:rPr lang="en">
                <a:solidFill>
                  <a:srgbClr val="20124D"/>
                </a:solidFill>
              </a:rPr>
              <a:t>a novel deep learning-based approach for sleep apnea detection using single-lead ECG signals or multimodal data (EEG+ECG+Airflow+SpO2+Heart rate)</a:t>
            </a:r>
            <a:endParaRPr>
              <a:solidFill>
                <a:srgbClr val="20124D"/>
              </a:solidFill>
            </a:endParaRPr>
          </a:p>
          <a:p>
            <a:pPr marL="0" lvl="0" indent="0" algn="l" rtl="0">
              <a:spcBef>
                <a:spcPts val="0"/>
              </a:spcBef>
              <a:spcAft>
                <a:spcPts val="0"/>
              </a:spcAft>
              <a:buNone/>
            </a:pPr>
            <a:endParaRPr>
              <a:solidFill>
                <a:srgbClr val="20124D"/>
              </a:solidFill>
            </a:endParaRPr>
          </a:p>
        </p:txBody>
      </p:sp>
      <p:sp>
        <p:nvSpPr>
          <p:cNvPr id="344" name="Google Shape;344;p37"/>
          <p:cNvSpPr txBox="1"/>
          <p:nvPr/>
        </p:nvSpPr>
        <p:spPr>
          <a:xfrm>
            <a:off x="428650" y="4470400"/>
            <a:ext cx="8601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20124D"/>
                </a:solidFill>
              </a:rPr>
              <a:t>Khiem H. Le, Hieu H. Pham, Thao BT. Nguyen, Tu A. Nguyen, Tien N. Thanh, Cuong D. Do. “A novel deep learning-based approach for sleep apnea detection using single-lead ECG signals” https://arxiv.org/pdf/2208.03408.pdf</a:t>
            </a:r>
            <a:endParaRPr sz="1100">
              <a:solidFill>
                <a:srgbClr val="20124D"/>
              </a:solidFill>
            </a:endParaRPr>
          </a:p>
        </p:txBody>
      </p:sp>
      <p:pic>
        <p:nvPicPr>
          <p:cNvPr id="345" name="Google Shape;345;p37"/>
          <p:cNvPicPr preferRelativeResize="0"/>
          <p:nvPr/>
        </p:nvPicPr>
        <p:blipFill>
          <a:blip r:embed="rId3">
            <a:alphaModFix/>
          </a:blip>
          <a:stretch>
            <a:fillRect/>
          </a:stretch>
        </p:blipFill>
        <p:spPr>
          <a:xfrm>
            <a:off x="3054150" y="706250"/>
            <a:ext cx="3728551" cy="3482399"/>
          </a:xfrm>
          <a:prstGeom prst="rect">
            <a:avLst/>
          </a:prstGeom>
          <a:noFill/>
          <a:ln>
            <a:noFill/>
          </a:ln>
        </p:spPr>
      </p:pic>
      <p:pic>
        <p:nvPicPr>
          <p:cNvPr id="346" name="Google Shape;346;p37"/>
          <p:cNvPicPr preferRelativeResize="0"/>
          <p:nvPr/>
        </p:nvPicPr>
        <p:blipFill>
          <a:blip r:embed="rId4">
            <a:alphaModFix/>
          </a:blip>
          <a:stretch>
            <a:fillRect/>
          </a:stretch>
        </p:blipFill>
        <p:spPr>
          <a:xfrm>
            <a:off x="6782700" y="778300"/>
            <a:ext cx="2361300" cy="3125651"/>
          </a:xfrm>
          <a:prstGeom prst="rect">
            <a:avLst/>
          </a:prstGeom>
          <a:noFill/>
          <a:ln>
            <a:noFill/>
          </a:ln>
        </p:spPr>
      </p:pic>
      <p:sp>
        <p:nvSpPr>
          <p:cNvPr id="347" name="Google Shape;347;p37"/>
          <p:cNvSpPr txBox="1"/>
          <p:nvPr/>
        </p:nvSpPr>
        <p:spPr>
          <a:xfrm>
            <a:off x="4097375" y="4188650"/>
            <a:ext cx="23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u="sng">
                <a:solidFill>
                  <a:schemeClr val="hlink"/>
                </a:solidFill>
                <a:hlinkClick r:id="rId5"/>
              </a:rPr>
              <a:t>Source</a:t>
            </a:r>
            <a:r>
              <a:rPr lang="en"/>
              <a:t> </a:t>
            </a:r>
            <a:endParaRPr/>
          </a:p>
        </p:txBody>
      </p:sp>
      <p:sp>
        <p:nvSpPr>
          <p:cNvPr id="348" name="Google Shape;348;p37"/>
          <p:cNvSpPr txBox="1"/>
          <p:nvPr/>
        </p:nvSpPr>
        <p:spPr>
          <a:xfrm>
            <a:off x="7363200" y="4188650"/>
            <a:ext cx="15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sz="1200">
                <a:solidFill>
                  <a:srgbClr val="20124D"/>
                </a:solidFill>
              </a:rPr>
              <a:t>Our works</a:t>
            </a:r>
            <a:endParaRPr sz="1200">
              <a:solidFill>
                <a:srgbClr val="20124D"/>
              </a:solidFill>
            </a:endParaRPr>
          </a:p>
        </p:txBody>
      </p:sp>
      <p:pic>
        <p:nvPicPr>
          <p:cNvPr id="3" name="Google Shape;90;p16">
            <a:extLst>
              <a:ext uri="{FF2B5EF4-FFF2-40B4-BE49-F238E27FC236}">
                <a16:creationId xmlns:a16="http://schemas.microsoft.com/office/drawing/2014/main" id="{A2CFB770-EAEC-F5E1-388F-3C8A94C1600A}"/>
              </a:ext>
            </a:extLst>
          </p:cNvPr>
          <p:cNvPicPr preferRelativeResize="0"/>
          <p:nvPr/>
        </p:nvPicPr>
        <p:blipFill>
          <a:blip r:embed="rId6">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a:t>
            </a:r>
            <a:endParaRPr sz="1400">
              <a:solidFill>
                <a:schemeClr val="lt1"/>
              </a:solidFill>
              <a:latin typeface="Calibri"/>
              <a:ea typeface="Calibri"/>
              <a:cs typeface="Calibri"/>
              <a:sym typeface="Calibri"/>
            </a:endParaRPr>
          </a:p>
        </p:txBody>
      </p:sp>
      <p:sp>
        <p:nvSpPr>
          <p:cNvPr id="83" name="Google Shape;83;p16"/>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4" name="Google Shape;84;p16"/>
          <p:cNvSpPr txBox="1"/>
          <p:nvPr/>
        </p:nvSpPr>
        <p:spPr>
          <a:xfrm>
            <a:off x="504900" y="267666"/>
            <a:ext cx="6097846" cy="70063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b="1" dirty="0">
                <a:solidFill>
                  <a:srgbClr val="20124D"/>
                </a:solidFill>
                <a:latin typeface="Calibri"/>
                <a:ea typeface="Calibri"/>
                <a:cs typeface="Calibri"/>
                <a:sym typeface="Calibri"/>
              </a:rPr>
              <a:t>  Medical AI Research</a:t>
            </a:r>
            <a:endParaRPr sz="2000" b="1" dirty="0">
              <a:solidFill>
                <a:srgbClr val="20124D"/>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p:txBody>
      </p:sp>
      <p:cxnSp>
        <p:nvCxnSpPr>
          <p:cNvPr id="85" name="Google Shape;85;p16"/>
          <p:cNvCxnSpPr>
            <a:cxnSpLocks/>
          </p:cNvCxnSpPr>
          <p:nvPr/>
        </p:nvCxnSpPr>
        <p:spPr>
          <a:xfrm>
            <a:off x="680224" y="728663"/>
            <a:ext cx="8268897" cy="0"/>
          </a:xfrm>
          <a:prstGeom prst="straightConnector1">
            <a:avLst/>
          </a:prstGeom>
          <a:noFill/>
          <a:ln w="25400" cap="flat" cmpd="sng">
            <a:solidFill>
              <a:srgbClr val="123F6D"/>
            </a:solidFill>
            <a:prstDash val="solid"/>
            <a:miter lim="800000"/>
            <a:headEnd type="none" w="sm" len="sm"/>
            <a:tailEnd type="none" w="sm" len="sm"/>
          </a:ln>
        </p:spPr>
      </p:cxnSp>
      <p:sp>
        <p:nvSpPr>
          <p:cNvPr id="87" name="Google Shape;87;p16"/>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2" name="Google Shape;84;p16">
            <a:extLst>
              <a:ext uri="{FF2B5EF4-FFF2-40B4-BE49-F238E27FC236}">
                <a16:creationId xmlns:a16="http://schemas.microsoft.com/office/drawing/2014/main" id="{A142F671-D39F-0B50-FC9C-27A2E0B4E0F0}"/>
              </a:ext>
            </a:extLst>
          </p:cNvPr>
          <p:cNvSpPr txBox="1"/>
          <p:nvPr/>
        </p:nvSpPr>
        <p:spPr>
          <a:xfrm>
            <a:off x="0" y="829174"/>
            <a:ext cx="9143998" cy="700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dirty="0">
                <a:solidFill>
                  <a:srgbClr val="20124D"/>
                </a:solidFill>
                <a:latin typeface="Calibri"/>
                <a:ea typeface="Calibri"/>
                <a:cs typeface="Calibri"/>
                <a:sym typeface="Calibri"/>
              </a:rPr>
              <a:t>  </a:t>
            </a:r>
            <a:r>
              <a:rPr lang="vi-VN" sz="2000" b="1" dirty="0">
                <a:solidFill>
                  <a:srgbClr val="C00000"/>
                </a:solidFill>
                <a:latin typeface="Calibri"/>
                <a:ea typeface="Calibri"/>
                <a:cs typeface="Calibri"/>
                <a:sym typeface="Calibri"/>
              </a:rPr>
              <a:t>Research Directions </a:t>
            </a:r>
            <a:endParaRPr sz="2000" b="1" dirty="0">
              <a:solidFill>
                <a:srgbClr val="C00000"/>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p:txBody>
      </p:sp>
      <p:sp>
        <p:nvSpPr>
          <p:cNvPr id="3" name="Google Shape;84;p16">
            <a:extLst>
              <a:ext uri="{FF2B5EF4-FFF2-40B4-BE49-F238E27FC236}">
                <a16:creationId xmlns:a16="http://schemas.microsoft.com/office/drawing/2014/main" id="{362ED344-C180-A53D-920A-9F39B28437C7}"/>
              </a:ext>
            </a:extLst>
          </p:cNvPr>
          <p:cNvSpPr txBox="1"/>
          <p:nvPr/>
        </p:nvSpPr>
        <p:spPr>
          <a:xfrm>
            <a:off x="628650" y="1389445"/>
            <a:ext cx="3053443" cy="1161826"/>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vi-VN" b="1" dirty="0">
                <a:solidFill>
                  <a:srgbClr val="C00000"/>
                </a:solidFill>
                <a:latin typeface="Calibri"/>
                <a:ea typeface="Calibri"/>
                <a:cs typeface="Calibri"/>
                <a:sym typeface="Calibri"/>
              </a:rPr>
              <a:t>         Building large-scale, open datasets </a:t>
            </a:r>
            <a:endParaRPr b="1" dirty="0">
              <a:solidFill>
                <a:srgbClr val="C00000"/>
              </a:solidFill>
              <a:latin typeface="Calibri"/>
              <a:ea typeface="Calibri"/>
              <a:cs typeface="Calibri"/>
              <a:sym typeface="Calibri"/>
            </a:endParaRPr>
          </a:p>
          <a:p>
            <a:pPr marL="0" marR="0" lvl="0" indent="0" algn="l" rtl="0">
              <a:spcBef>
                <a:spcPts val="0"/>
              </a:spcBef>
              <a:spcAft>
                <a:spcPts val="0"/>
              </a:spcAft>
              <a:buNone/>
            </a:pPr>
            <a:endParaRPr lang="vi-VN" sz="2100" b="1" dirty="0">
              <a:solidFill>
                <a:srgbClr val="123F6D"/>
              </a:solidFill>
            </a:endParaRPr>
          </a:p>
          <a:p>
            <a:pPr marL="0" marR="0" lvl="0" indent="0" algn="l" rtl="0">
              <a:spcBef>
                <a:spcPts val="0"/>
              </a:spcBef>
              <a:spcAft>
                <a:spcPts val="0"/>
              </a:spcAft>
              <a:buNone/>
            </a:pPr>
            <a:r>
              <a:rPr lang="en-FR" sz="1200" dirty="0">
                <a:solidFill>
                  <a:srgbClr val="123F6D"/>
                </a:solidFill>
              </a:rPr>
              <a:t>We establish open, large-scale, and well-annotated datasets and tools for medical AI development.</a:t>
            </a:r>
            <a:endParaRPr sz="1200" dirty="0">
              <a:solidFill>
                <a:srgbClr val="123F6D"/>
              </a:solidFill>
            </a:endParaRPr>
          </a:p>
        </p:txBody>
      </p:sp>
      <p:sp>
        <p:nvSpPr>
          <p:cNvPr id="8" name="Oval 7">
            <a:extLst>
              <a:ext uri="{FF2B5EF4-FFF2-40B4-BE49-F238E27FC236}">
                <a16:creationId xmlns:a16="http://schemas.microsoft.com/office/drawing/2014/main" id="{B2DA16C3-9720-7BCC-2647-F58581F98560}"/>
              </a:ext>
            </a:extLst>
          </p:cNvPr>
          <p:cNvSpPr/>
          <p:nvPr/>
        </p:nvSpPr>
        <p:spPr>
          <a:xfrm>
            <a:off x="680224" y="1399488"/>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1</a:t>
            </a:r>
          </a:p>
        </p:txBody>
      </p:sp>
      <p:pic>
        <p:nvPicPr>
          <p:cNvPr id="5" name="Google Shape;90;p16">
            <a:extLst>
              <a:ext uri="{FF2B5EF4-FFF2-40B4-BE49-F238E27FC236}">
                <a16:creationId xmlns:a16="http://schemas.microsoft.com/office/drawing/2014/main" id="{D2DA17EF-CFF8-2763-A550-E71B4264A8E0}"/>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Tree>
    <p:extLst>
      <p:ext uri="{BB962C8B-B14F-4D97-AF65-F5344CB8AC3E}">
        <p14:creationId xmlns:p14="http://schemas.microsoft.com/office/powerpoint/2010/main" val="209065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5"/>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32</a:t>
            </a:r>
            <a:endParaRPr sz="1400">
              <a:solidFill>
                <a:schemeClr val="lt1"/>
              </a:solidFill>
              <a:latin typeface="Calibri"/>
              <a:ea typeface="Calibri"/>
              <a:cs typeface="Calibri"/>
              <a:sym typeface="Calibri"/>
            </a:endParaRPr>
          </a:p>
        </p:txBody>
      </p:sp>
      <p:sp>
        <p:nvSpPr>
          <p:cNvPr id="448" name="Google Shape;448;p45"/>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49" name="Google Shape;449;p45"/>
          <p:cNvSpPr txBox="1"/>
          <p:nvPr/>
        </p:nvSpPr>
        <p:spPr>
          <a:xfrm>
            <a:off x="922846" y="268100"/>
            <a:ext cx="56799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2100" b="1">
              <a:solidFill>
                <a:srgbClr val="123F6D"/>
              </a:solidFill>
            </a:endParaRPr>
          </a:p>
        </p:txBody>
      </p:sp>
      <p:cxnSp>
        <p:nvCxnSpPr>
          <p:cNvPr id="450" name="Google Shape;450;p45"/>
          <p:cNvCxnSpPr/>
          <p:nvPr/>
        </p:nvCxnSpPr>
        <p:spPr>
          <a:xfrm>
            <a:off x="993721" y="728663"/>
            <a:ext cx="7955400" cy="0"/>
          </a:xfrm>
          <a:prstGeom prst="straightConnector1">
            <a:avLst/>
          </a:prstGeom>
          <a:noFill/>
          <a:ln w="25400" cap="flat" cmpd="sng">
            <a:solidFill>
              <a:srgbClr val="123F6D"/>
            </a:solidFill>
            <a:prstDash val="solid"/>
            <a:miter lim="800000"/>
            <a:headEnd type="none" w="sm" len="sm"/>
            <a:tailEnd type="none" w="sm" len="sm"/>
          </a:ln>
        </p:spPr>
      </p:cxnSp>
      <p:sp>
        <p:nvSpPr>
          <p:cNvPr id="451" name="Google Shape;451;p45"/>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453" name="Google Shape;453;p45"/>
          <p:cNvSpPr txBox="1"/>
          <p:nvPr/>
        </p:nvSpPr>
        <p:spPr>
          <a:xfrm>
            <a:off x="1115925" y="1493125"/>
            <a:ext cx="7460700" cy="149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solidFill>
                  <a:srgbClr val="20124D"/>
                </a:solidFill>
              </a:rPr>
              <a:t>THANK YOU!</a:t>
            </a:r>
            <a:endParaRPr sz="2500" b="1">
              <a:solidFill>
                <a:srgbClr val="20124D"/>
              </a:solidFill>
            </a:endParaRPr>
          </a:p>
          <a:p>
            <a:pPr marL="0" lvl="0" indent="0" algn="ctr" rtl="0">
              <a:spcBef>
                <a:spcPts val="0"/>
              </a:spcBef>
              <a:spcAft>
                <a:spcPts val="0"/>
              </a:spcAft>
              <a:buNone/>
            </a:pPr>
            <a:r>
              <a:rPr lang="en" sz="2000">
                <a:solidFill>
                  <a:srgbClr val="20124D"/>
                </a:solidFill>
              </a:rPr>
              <a:t>hieu.ph@vinuni.edu.vn</a:t>
            </a:r>
            <a:endParaRPr sz="2000">
              <a:solidFill>
                <a:srgbClr val="20124D"/>
              </a:solidFill>
            </a:endParaRPr>
          </a:p>
          <a:p>
            <a:pPr marL="0" lvl="0" indent="0" algn="ctr" rtl="0">
              <a:spcBef>
                <a:spcPts val="0"/>
              </a:spcBef>
              <a:spcAft>
                <a:spcPts val="0"/>
              </a:spcAft>
              <a:buNone/>
            </a:pPr>
            <a:r>
              <a:rPr lang="en" sz="2000">
                <a:solidFill>
                  <a:srgbClr val="20124D"/>
                </a:solidFill>
              </a:rPr>
              <a:t>Learn more about us at </a:t>
            </a:r>
            <a:r>
              <a:rPr lang="en" sz="2000" u="sng">
                <a:solidFill>
                  <a:schemeClr val="hlink"/>
                </a:solidFill>
                <a:hlinkClick r:id="rId3"/>
              </a:rPr>
              <a:t>https://smarthealth.vinuni.edu.vn/</a:t>
            </a:r>
            <a:endParaRPr sz="2000">
              <a:solidFill>
                <a:srgbClr val="20124D"/>
              </a:solidFill>
            </a:endParaRPr>
          </a:p>
          <a:p>
            <a:pPr marL="0" lvl="0" indent="0" algn="ctr" rtl="0">
              <a:spcBef>
                <a:spcPts val="0"/>
              </a:spcBef>
              <a:spcAft>
                <a:spcPts val="0"/>
              </a:spcAft>
              <a:buNone/>
            </a:pPr>
            <a:endParaRPr sz="2000">
              <a:solidFill>
                <a:srgbClr val="20124D"/>
              </a:solidFill>
            </a:endParaRPr>
          </a:p>
        </p:txBody>
      </p:sp>
      <p:pic>
        <p:nvPicPr>
          <p:cNvPr id="2" name="Google Shape;90;p16">
            <a:extLst>
              <a:ext uri="{FF2B5EF4-FFF2-40B4-BE49-F238E27FC236}">
                <a16:creationId xmlns:a16="http://schemas.microsoft.com/office/drawing/2014/main" id="{6E551101-A18C-DF2A-2521-30A1262FF367}"/>
              </a:ext>
            </a:extLst>
          </p:cNvPr>
          <p:cNvPicPr preferRelativeResize="0"/>
          <p:nvPr/>
        </p:nvPicPr>
        <p:blipFill>
          <a:blip r:embed="rId4">
            <a:alphaModFix/>
          </a:blip>
          <a:stretch>
            <a:fillRect/>
          </a:stretch>
        </p:blipFill>
        <p:spPr>
          <a:xfrm>
            <a:off x="7199194" y="109207"/>
            <a:ext cx="1871018" cy="4586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a:t>
            </a:r>
            <a:endParaRPr sz="1400">
              <a:solidFill>
                <a:schemeClr val="lt1"/>
              </a:solidFill>
              <a:latin typeface="Calibri"/>
              <a:ea typeface="Calibri"/>
              <a:cs typeface="Calibri"/>
              <a:sym typeface="Calibri"/>
            </a:endParaRPr>
          </a:p>
        </p:txBody>
      </p:sp>
      <p:sp>
        <p:nvSpPr>
          <p:cNvPr id="83" name="Google Shape;83;p16"/>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4" name="Google Shape;84;p16"/>
          <p:cNvSpPr txBox="1"/>
          <p:nvPr/>
        </p:nvSpPr>
        <p:spPr>
          <a:xfrm>
            <a:off x="504900" y="267666"/>
            <a:ext cx="6097846" cy="70063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b="1" dirty="0">
                <a:solidFill>
                  <a:srgbClr val="20124D"/>
                </a:solidFill>
                <a:latin typeface="Calibri"/>
                <a:ea typeface="Calibri"/>
                <a:cs typeface="Calibri"/>
                <a:sym typeface="Calibri"/>
              </a:rPr>
              <a:t>  Medical AI Research</a:t>
            </a:r>
            <a:endParaRPr sz="2000" b="1" dirty="0">
              <a:solidFill>
                <a:srgbClr val="20124D"/>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p:txBody>
      </p:sp>
      <p:cxnSp>
        <p:nvCxnSpPr>
          <p:cNvPr id="85" name="Google Shape;85;p16"/>
          <p:cNvCxnSpPr>
            <a:cxnSpLocks/>
          </p:cNvCxnSpPr>
          <p:nvPr/>
        </p:nvCxnSpPr>
        <p:spPr>
          <a:xfrm>
            <a:off x="680224" y="728663"/>
            <a:ext cx="8268897" cy="0"/>
          </a:xfrm>
          <a:prstGeom prst="straightConnector1">
            <a:avLst/>
          </a:prstGeom>
          <a:noFill/>
          <a:ln w="25400" cap="flat" cmpd="sng">
            <a:solidFill>
              <a:srgbClr val="123F6D"/>
            </a:solidFill>
            <a:prstDash val="solid"/>
            <a:miter lim="800000"/>
            <a:headEnd type="none" w="sm" len="sm"/>
            <a:tailEnd type="none" w="sm" len="sm"/>
          </a:ln>
        </p:spPr>
      </p:cxnSp>
      <p:sp>
        <p:nvSpPr>
          <p:cNvPr id="87" name="Google Shape;87;p16"/>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2" name="Google Shape;84;p16">
            <a:extLst>
              <a:ext uri="{FF2B5EF4-FFF2-40B4-BE49-F238E27FC236}">
                <a16:creationId xmlns:a16="http://schemas.microsoft.com/office/drawing/2014/main" id="{A142F671-D39F-0B50-FC9C-27A2E0B4E0F0}"/>
              </a:ext>
            </a:extLst>
          </p:cNvPr>
          <p:cNvSpPr txBox="1"/>
          <p:nvPr/>
        </p:nvSpPr>
        <p:spPr>
          <a:xfrm>
            <a:off x="0" y="829174"/>
            <a:ext cx="9143998" cy="700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dirty="0">
                <a:solidFill>
                  <a:srgbClr val="20124D"/>
                </a:solidFill>
                <a:latin typeface="Calibri"/>
                <a:ea typeface="Calibri"/>
                <a:cs typeface="Calibri"/>
                <a:sym typeface="Calibri"/>
              </a:rPr>
              <a:t>  </a:t>
            </a:r>
            <a:r>
              <a:rPr lang="vi-VN" sz="2000" b="1" dirty="0">
                <a:solidFill>
                  <a:srgbClr val="C00000"/>
                </a:solidFill>
                <a:latin typeface="Calibri"/>
                <a:ea typeface="Calibri"/>
                <a:cs typeface="Calibri"/>
                <a:sym typeface="Calibri"/>
              </a:rPr>
              <a:t>Research Directions </a:t>
            </a:r>
            <a:endParaRPr sz="2000" b="1" dirty="0">
              <a:solidFill>
                <a:srgbClr val="C00000"/>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p:txBody>
      </p:sp>
      <p:sp>
        <p:nvSpPr>
          <p:cNvPr id="3" name="Google Shape;84;p16">
            <a:extLst>
              <a:ext uri="{FF2B5EF4-FFF2-40B4-BE49-F238E27FC236}">
                <a16:creationId xmlns:a16="http://schemas.microsoft.com/office/drawing/2014/main" id="{362ED344-C180-A53D-920A-9F39B28437C7}"/>
              </a:ext>
            </a:extLst>
          </p:cNvPr>
          <p:cNvSpPr txBox="1"/>
          <p:nvPr/>
        </p:nvSpPr>
        <p:spPr>
          <a:xfrm>
            <a:off x="628650" y="1389445"/>
            <a:ext cx="3053443" cy="1161826"/>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vi-VN" b="1" dirty="0">
                <a:solidFill>
                  <a:srgbClr val="C00000"/>
                </a:solidFill>
                <a:latin typeface="Calibri"/>
                <a:ea typeface="Calibri"/>
                <a:cs typeface="Calibri"/>
                <a:sym typeface="Calibri"/>
              </a:rPr>
              <a:t>         Building large-scale, open datasets </a:t>
            </a:r>
            <a:endParaRPr b="1" dirty="0">
              <a:solidFill>
                <a:srgbClr val="C00000"/>
              </a:solidFill>
              <a:latin typeface="Calibri"/>
              <a:ea typeface="Calibri"/>
              <a:cs typeface="Calibri"/>
              <a:sym typeface="Calibri"/>
            </a:endParaRPr>
          </a:p>
          <a:p>
            <a:pPr marL="0" marR="0" lvl="0" indent="0" algn="l" rtl="0">
              <a:spcBef>
                <a:spcPts val="0"/>
              </a:spcBef>
              <a:spcAft>
                <a:spcPts val="0"/>
              </a:spcAft>
              <a:buNone/>
            </a:pPr>
            <a:endParaRPr lang="vi-VN" sz="2100" b="1" dirty="0">
              <a:solidFill>
                <a:srgbClr val="123F6D"/>
              </a:solidFill>
            </a:endParaRPr>
          </a:p>
          <a:p>
            <a:pPr marL="0" marR="0" lvl="0" indent="0" algn="l" rtl="0">
              <a:spcBef>
                <a:spcPts val="0"/>
              </a:spcBef>
              <a:spcAft>
                <a:spcPts val="0"/>
              </a:spcAft>
              <a:buNone/>
            </a:pPr>
            <a:r>
              <a:rPr lang="en-FR" sz="1200" dirty="0">
                <a:solidFill>
                  <a:srgbClr val="123F6D"/>
                </a:solidFill>
              </a:rPr>
              <a:t>We establish open, large-scale, and well-annotated datasets and tools for medical AI development.</a:t>
            </a:r>
            <a:endParaRPr sz="1200" dirty="0">
              <a:solidFill>
                <a:srgbClr val="123F6D"/>
              </a:solidFill>
            </a:endParaRPr>
          </a:p>
        </p:txBody>
      </p:sp>
      <p:sp>
        <p:nvSpPr>
          <p:cNvPr id="4" name="Google Shape;84;p16">
            <a:extLst>
              <a:ext uri="{FF2B5EF4-FFF2-40B4-BE49-F238E27FC236}">
                <a16:creationId xmlns:a16="http://schemas.microsoft.com/office/drawing/2014/main" id="{A07D628B-FE8E-18F4-33C9-04D2619CE60C}"/>
              </a:ext>
            </a:extLst>
          </p:cNvPr>
          <p:cNvSpPr txBox="1"/>
          <p:nvPr/>
        </p:nvSpPr>
        <p:spPr>
          <a:xfrm>
            <a:off x="5853794" y="1388294"/>
            <a:ext cx="3095327" cy="1238770"/>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en-GB" b="1" dirty="0">
                <a:solidFill>
                  <a:srgbClr val="C00000"/>
                </a:solidFill>
                <a:latin typeface="Calibri"/>
                <a:ea typeface="Calibri"/>
                <a:cs typeface="Calibri"/>
                <a:sym typeface="Calibri"/>
              </a:rPr>
              <a:t>         Multimodal biomedical AI</a:t>
            </a:r>
          </a:p>
          <a:p>
            <a:pPr marL="0" marR="0" lvl="0" indent="0" rtl="0">
              <a:spcBef>
                <a:spcPts val="0"/>
              </a:spcBef>
              <a:spcAft>
                <a:spcPts val="0"/>
              </a:spcAft>
              <a:buNone/>
            </a:pPr>
            <a:endParaRPr lang="en-GB" b="1" dirty="0">
              <a:solidFill>
                <a:srgbClr val="C00000"/>
              </a:solidFill>
              <a:latin typeface="Calibri"/>
              <a:cs typeface="Calibri"/>
              <a:sym typeface="Calibri"/>
            </a:endParaRPr>
          </a:p>
          <a:p>
            <a:pPr marL="0" marR="0" lvl="0" indent="0" algn="just" rtl="0">
              <a:spcBef>
                <a:spcPts val="0"/>
              </a:spcBef>
              <a:spcAft>
                <a:spcPts val="0"/>
              </a:spcAft>
              <a:buNone/>
            </a:pPr>
            <a:r>
              <a:rPr lang="en-GB" sz="1200" dirty="0">
                <a:solidFill>
                  <a:srgbClr val="002060"/>
                </a:solidFill>
              </a:rPr>
              <a:t>We combine diverse data sources including images, text, and sensors to improve decision-making and generalization in medicine.</a:t>
            </a:r>
            <a:endParaRPr sz="1200" dirty="0">
              <a:solidFill>
                <a:srgbClr val="002060"/>
              </a:solidFill>
            </a:endParaRPr>
          </a:p>
        </p:txBody>
      </p:sp>
      <p:sp>
        <p:nvSpPr>
          <p:cNvPr id="8" name="Oval 7">
            <a:extLst>
              <a:ext uri="{FF2B5EF4-FFF2-40B4-BE49-F238E27FC236}">
                <a16:creationId xmlns:a16="http://schemas.microsoft.com/office/drawing/2014/main" id="{B2DA16C3-9720-7BCC-2647-F58581F98560}"/>
              </a:ext>
            </a:extLst>
          </p:cNvPr>
          <p:cNvSpPr/>
          <p:nvPr/>
        </p:nvSpPr>
        <p:spPr>
          <a:xfrm>
            <a:off x="680224" y="1399488"/>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1</a:t>
            </a:r>
          </a:p>
        </p:txBody>
      </p:sp>
      <p:sp>
        <p:nvSpPr>
          <p:cNvPr id="9" name="Oval 8">
            <a:extLst>
              <a:ext uri="{FF2B5EF4-FFF2-40B4-BE49-F238E27FC236}">
                <a16:creationId xmlns:a16="http://schemas.microsoft.com/office/drawing/2014/main" id="{5465B9BF-95C0-CD54-E5C0-D0A753D33834}"/>
              </a:ext>
            </a:extLst>
          </p:cNvPr>
          <p:cNvSpPr/>
          <p:nvPr/>
        </p:nvSpPr>
        <p:spPr>
          <a:xfrm>
            <a:off x="5903141" y="1399487"/>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2</a:t>
            </a:r>
          </a:p>
        </p:txBody>
      </p:sp>
      <p:pic>
        <p:nvPicPr>
          <p:cNvPr id="5" name="Google Shape;90;p16">
            <a:extLst>
              <a:ext uri="{FF2B5EF4-FFF2-40B4-BE49-F238E27FC236}">
                <a16:creationId xmlns:a16="http://schemas.microsoft.com/office/drawing/2014/main" id="{923EC981-1D46-6B2E-A976-23E093A3269C}"/>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Tree>
    <p:extLst>
      <p:ext uri="{BB962C8B-B14F-4D97-AF65-F5344CB8AC3E}">
        <p14:creationId xmlns:p14="http://schemas.microsoft.com/office/powerpoint/2010/main" val="2798371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a:t>
            </a:r>
            <a:endParaRPr sz="1400">
              <a:solidFill>
                <a:schemeClr val="lt1"/>
              </a:solidFill>
              <a:latin typeface="Calibri"/>
              <a:ea typeface="Calibri"/>
              <a:cs typeface="Calibri"/>
              <a:sym typeface="Calibri"/>
            </a:endParaRPr>
          </a:p>
        </p:txBody>
      </p:sp>
      <p:sp>
        <p:nvSpPr>
          <p:cNvPr id="83" name="Google Shape;83;p16"/>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4" name="Google Shape;84;p16"/>
          <p:cNvSpPr txBox="1"/>
          <p:nvPr/>
        </p:nvSpPr>
        <p:spPr>
          <a:xfrm>
            <a:off x="504900" y="267666"/>
            <a:ext cx="6097846" cy="70063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b="1" dirty="0">
                <a:solidFill>
                  <a:srgbClr val="20124D"/>
                </a:solidFill>
                <a:latin typeface="Calibri"/>
                <a:ea typeface="Calibri"/>
                <a:cs typeface="Calibri"/>
                <a:sym typeface="Calibri"/>
              </a:rPr>
              <a:t>  Medical AI Research</a:t>
            </a:r>
            <a:endParaRPr sz="2000" b="1" dirty="0">
              <a:solidFill>
                <a:srgbClr val="20124D"/>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p:txBody>
      </p:sp>
      <p:cxnSp>
        <p:nvCxnSpPr>
          <p:cNvPr id="85" name="Google Shape;85;p16"/>
          <p:cNvCxnSpPr>
            <a:cxnSpLocks/>
          </p:cNvCxnSpPr>
          <p:nvPr/>
        </p:nvCxnSpPr>
        <p:spPr>
          <a:xfrm>
            <a:off x="680224" y="728663"/>
            <a:ext cx="8268897" cy="0"/>
          </a:xfrm>
          <a:prstGeom prst="straightConnector1">
            <a:avLst/>
          </a:prstGeom>
          <a:noFill/>
          <a:ln w="25400" cap="flat" cmpd="sng">
            <a:solidFill>
              <a:srgbClr val="123F6D"/>
            </a:solidFill>
            <a:prstDash val="solid"/>
            <a:miter lim="800000"/>
            <a:headEnd type="none" w="sm" len="sm"/>
            <a:tailEnd type="none" w="sm" len="sm"/>
          </a:ln>
        </p:spPr>
      </p:cxnSp>
      <p:sp>
        <p:nvSpPr>
          <p:cNvPr id="87" name="Google Shape;87;p16"/>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2" name="Google Shape;84;p16">
            <a:extLst>
              <a:ext uri="{FF2B5EF4-FFF2-40B4-BE49-F238E27FC236}">
                <a16:creationId xmlns:a16="http://schemas.microsoft.com/office/drawing/2014/main" id="{A142F671-D39F-0B50-FC9C-27A2E0B4E0F0}"/>
              </a:ext>
            </a:extLst>
          </p:cNvPr>
          <p:cNvSpPr txBox="1"/>
          <p:nvPr/>
        </p:nvSpPr>
        <p:spPr>
          <a:xfrm>
            <a:off x="0" y="829174"/>
            <a:ext cx="9143998" cy="700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dirty="0">
                <a:solidFill>
                  <a:srgbClr val="20124D"/>
                </a:solidFill>
                <a:latin typeface="Calibri"/>
                <a:ea typeface="Calibri"/>
                <a:cs typeface="Calibri"/>
                <a:sym typeface="Calibri"/>
              </a:rPr>
              <a:t>  </a:t>
            </a:r>
            <a:r>
              <a:rPr lang="vi-VN" sz="2000" b="1" dirty="0">
                <a:solidFill>
                  <a:srgbClr val="C00000"/>
                </a:solidFill>
                <a:latin typeface="Calibri"/>
                <a:ea typeface="Calibri"/>
                <a:cs typeface="Calibri"/>
                <a:sym typeface="Calibri"/>
              </a:rPr>
              <a:t>Research Directions </a:t>
            </a:r>
            <a:endParaRPr sz="2000" b="1" dirty="0">
              <a:solidFill>
                <a:srgbClr val="C00000"/>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p:txBody>
      </p:sp>
      <p:sp>
        <p:nvSpPr>
          <p:cNvPr id="3" name="Google Shape;84;p16">
            <a:extLst>
              <a:ext uri="{FF2B5EF4-FFF2-40B4-BE49-F238E27FC236}">
                <a16:creationId xmlns:a16="http://schemas.microsoft.com/office/drawing/2014/main" id="{362ED344-C180-A53D-920A-9F39B28437C7}"/>
              </a:ext>
            </a:extLst>
          </p:cNvPr>
          <p:cNvSpPr txBox="1"/>
          <p:nvPr/>
        </p:nvSpPr>
        <p:spPr>
          <a:xfrm>
            <a:off x="628650" y="1389445"/>
            <a:ext cx="3053443" cy="1161826"/>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vi-VN" b="1" dirty="0">
                <a:solidFill>
                  <a:srgbClr val="C00000"/>
                </a:solidFill>
                <a:latin typeface="Calibri"/>
                <a:ea typeface="Calibri"/>
                <a:cs typeface="Calibri"/>
                <a:sym typeface="Calibri"/>
              </a:rPr>
              <a:t>         Building large-scale, open datasets </a:t>
            </a:r>
            <a:endParaRPr b="1" dirty="0">
              <a:solidFill>
                <a:srgbClr val="C00000"/>
              </a:solidFill>
              <a:latin typeface="Calibri"/>
              <a:ea typeface="Calibri"/>
              <a:cs typeface="Calibri"/>
              <a:sym typeface="Calibri"/>
            </a:endParaRPr>
          </a:p>
          <a:p>
            <a:pPr marL="0" marR="0" lvl="0" indent="0" algn="l" rtl="0">
              <a:spcBef>
                <a:spcPts val="0"/>
              </a:spcBef>
              <a:spcAft>
                <a:spcPts val="0"/>
              </a:spcAft>
              <a:buNone/>
            </a:pPr>
            <a:endParaRPr lang="vi-VN" sz="2100" b="1" dirty="0">
              <a:solidFill>
                <a:srgbClr val="123F6D"/>
              </a:solidFill>
            </a:endParaRPr>
          </a:p>
          <a:p>
            <a:pPr marL="0" marR="0" lvl="0" indent="0" algn="l" rtl="0">
              <a:spcBef>
                <a:spcPts val="0"/>
              </a:spcBef>
              <a:spcAft>
                <a:spcPts val="0"/>
              </a:spcAft>
              <a:buNone/>
            </a:pPr>
            <a:r>
              <a:rPr lang="en-FR" sz="1200" dirty="0">
                <a:solidFill>
                  <a:srgbClr val="123F6D"/>
                </a:solidFill>
              </a:rPr>
              <a:t>We establish open, large-scale, and well-annotated datasets and tools for medical AI development.</a:t>
            </a:r>
            <a:endParaRPr sz="1200" dirty="0">
              <a:solidFill>
                <a:srgbClr val="123F6D"/>
              </a:solidFill>
            </a:endParaRPr>
          </a:p>
        </p:txBody>
      </p:sp>
      <p:sp>
        <p:nvSpPr>
          <p:cNvPr id="4" name="Google Shape;84;p16">
            <a:extLst>
              <a:ext uri="{FF2B5EF4-FFF2-40B4-BE49-F238E27FC236}">
                <a16:creationId xmlns:a16="http://schemas.microsoft.com/office/drawing/2014/main" id="{A07D628B-FE8E-18F4-33C9-04D2619CE60C}"/>
              </a:ext>
            </a:extLst>
          </p:cNvPr>
          <p:cNvSpPr txBox="1"/>
          <p:nvPr/>
        </p:nvSpPr>
        <p:spPr>
          <a:xfrm>
            <a:off x="5853794" y="1388294"/>
            <a:ext cx="3095327" cy="1238770"/>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en-GB" b="1" dirty="0">
                <a:solidFill>
                  <a:srgbClr val="C00000"/>
                </a:solidFill>
                <a:latin typeface="Calibri"/>
                <a:ea typeface="Calibri"/>
                <a:cs typeface="Calibri"/>
                <a:sym typeface="Calibri"/>
              </a:rPr>
              <a:t>         Multimodal biomedical AI</a:t>
            </a:r>
          </a:p>
          <a:p>
            <a:pPr marL="0" marR="0" lvl="0" indent="0" rtl="0">
              <a:spcBef>
                <a:spcPts val="0"/>
              </a:spcBef>
              <a:spcAft>
                <a:spcPts val="0"/>
              </a:spcAft>
              <a:buNone/>
            </a:pPr>
            <a:endParaRPr lang="en-GB" b="1" dirty="0">
              <a:solidFill>
                <a:srgbClr val="C00000"/>
              </a:solidFill>
              <a:latin typeface="Calibri"/>
              <a:cs typeface="Calibri"/>
              <a:sym typeface="Calibri"/>
            </a:endParaRPr>
          </a:p>
          <a:p>
            <a:pPr marL="0" marR="0" lvl="0" indent="0" algn="just" rtl="0">
              <a:spcBef>
                <a:spcPts val="0"/>
              </a:spcBef>
              <a:spcAft>
                <a:spcPts val="0"/>
              </a:spcAft>
              <a:buNone/>
            </a:pPr>
            <a:r>
              <a:rPr lang="en-GB" sz="1200" dirty="0">
                <a:solidFill>
                  <a:srgbClr val="002060"/>
                </a:solidFill>
              </a:rPr>
              <a:t>We combine diverse data sources including images, text, and sensors to improve decision-making and generalization in medicine.</a:t>
            </a:r>
            <a:endParaRPr sz="1200" dirty="0">
              <a:solidFill>
                <a:srgbClr val="002060"/>
              </a:solidFill>
            </a:endParaRPr>
          </a:p>
        </p:txBody>
      </p:sp>
      <p:sp>
        <p:nvSpPr>
          <p:cNvPr id="6" name="TextBox 5">
            <a:extLst>
              <a:ext uri="{FF2B5EF4-FFF2-40B4-BE49-F238E27FC236}">
                <a16:creationId xmlns:a16="http://schemas.microsoft.com/office/drawing/2014/main" id="{A8D7EA83-0FAF-803B-6CE6-83C421F17B86}"/>
              </a:ext>
            </a:extLst>
          </p:cNvPr>
          <p:cNvSpPr txBox="1"/>
          <p:nvPr/>
        </p:nvSpPr>
        <p:spPr>
          <a:xfrm>
            <a:off x="628650" y="3065584"/>
            <a:ext cx="3053443" cy="1015663"/>
          </a:xfrm>
          <a:prstGeom prst="rect">
            <a:avLst/>
          </a:prstGeom>
          <a:noFill/>
        </p:spPr>
        <p:txBody>
          <a:bodyPr wrap="square">
            <a:spAutoFit/>
          </a:bodyPr>
          <a:lstStyle/>
          <a:p>
            <a:r>
              <a:rPr lang="en-GB" sz="1200" b="1" dirty="0">
                <a:solidFill>
                  <a:srgbClr val="C00000"/>
                </a:solidFill>
              </a:rPr>
              <a:t>        Clinician-AI collaboration</a:t>
            </a:r>
          </a:p>
          <a:p>
            <a:endParaRPr lang="en-GB" sz="1200" dirty="0">
              <a:solidFill>
                <a:srgbClr val="002060"/>
              </a:solidFill>
            </a:endParaRPr>
          </a:p>
          <a:p>
            <a:r>
              <a:rPr lang="en-FR" sz="1200" dirty="0">
                <a:solidFill>
                  <a:srgbClr val="002060"/>
                </a:solidFill>
              </a:rPr>
              <a:t>We optimize clinician-AI collaboration, designing experiments to evaluate the effectiveness and reliability of AI systems.</a:t>
            </a:r>
          </a:p>
        </p:txBody>
      </p:sp>
      <p:sp>
        <p:nvSpPr>
          <p:cNvPr id="8" name="Oval 7">
            <a:extLst>
              <a:ext uri="{FF2B5EF4-FFF2-40B4-BE49-F238E27FC236}">
                <a16:creationId xmlns:a16="http://schemas.microsoft.com/office/drawing/2014/main" id="{B2DA16C3-9720-7BCC-2647-F58581F98560}"/>
              </a:ext>
            </a:extLst>
          </p:cNvPr>
          <p:cNvSpPr/>
          <p:nvPr/>
        </p:nvSpPr>
        <p:spPr>
          <a:xfrm>
            <a:off x="680224" y="1399488"/>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1</a:t>
            </a:r>
          </a:p>
        </p:txBody>
      </p:sp>
      <p:sp>
        <p:nvSpPr>
          <p:cNvPr id="9" name="Oval 8">
            <a:extLst>
              <a:ext uri="{FF2B5EF4-FFF2-40B4-BE49-F238E27FC236}">
                <a16:creationId xmlns:a16="http://schemas.microsoft.com/office/drawing/2014/main" id="{5465B9BF-95C0-CD54-E5C0-D0A753D33834}"/>
              </a:ext>
            </a:extLst>
          </p:cNvPr>
          <p:cNvSpPr/>
          <p:nvPr/>
        </p:nvSpPr>
        <p:spPr>
          <a:xfrm>
            <a:off x="5903141" y="1399487"/>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2</a:t>
            </a:r>
          </a:p>
        </p:txBody>
      </p:sp>
      <p:sp>
        <p:nvSpPr>
          <p:cNvPr id="10" name="Oval 9">
            <a:extLst>
              <a:ext uri="{FF2B5EF4-FFF2-40B4-BE49-F238E27FC236}">
                <a16:creationId xmlns:a16="http://schemas.microsoft.com/office/drawing/2014/main" id="{086E212A-BFC2-EB75-CDF0-FA861C5DDAB6}"/>
              </a:ext>
            </a:extLst>
          </p:cNvPr>
          <p:cNvSpPr/>
          <p:nvPr/>
        </p:nvSpPr>
        <p:spPr>
          <a:xfrm>
            <a:off x="680224" y="3065584"/>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3</a:t>
            </a:r>
          </a:p>
        </p:txBody>
      </p:sp>
      <p:pic>
        <p:nvPicPr>
          <p:cNvPr id="5" name="Google Shape;90;p16">
            <a:extLst>
              <a:ext uri="{FF2B5EF4-FFF2-40B4-BE49-F238E27FC236}">
                <a16:creationId xmlns:a16="http://schemas.microsoft.com/office/drawing/2014/main" id="{D7BF519B-B07E-E9FE-4252-D101021D44AD}"/>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Tree>
    <p:extLst>
      <p:ext uri="{BB962C8B-B14F-4D97-AF65-F5344CB8AC3E}">
        <p14:creationId xmlns:p14="http://schemas.microsoft.com/office/powerpoint/2010/main" val="1317817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a:t>
            </a:r>
            <a:endParaRPr sz="1400">
              <a:solidFill>
                <a:schemeClr val="lt1"/>
              </a:solidFill>
              <a:latin typeface="Calibri"/>
              <a:ea typeface="Calibri"/>
              <a:cs typeface="Calibri"/>
              <a:sym typeface="Calibri"/>
            </a:endParaRPr>
          </a:p>
        </p:txBody>
      </p:sp>
      <p:sp>
        <p:nvSpPr>
          <p:cNvPr id="83" name="Google Shape;83;p16"/>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4" name="Google Shape;84;p16"/>
          <p:cNvSpPr txBox="1"/>
          <p:nvPr/>
        </p:nvSpPr>
        <p:spPr>
          <a:xfrm>
            <a:off x="504900" y="267666"/>
            <a:ext cx="6097846" cy="70063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b="1" dirty="0">
                <a:solidFill>
                  <a:srgbClr val="20124D"/>
                </a:solidFill>
                <a:latin typeface="Calibri"/>
                <a:ea typeface="Calibri"/>
                <a:cs typeface="Calibri"/>
                <a:sym typeface="Calibri"/>
              </a:rPr>
              <a:t>  Medical AI Research</a:t>
            </a:r>
            <a:endParaRPr sz="2000" b="1" dirty="0">
              <a:solidFill>
                <a:srgbClr val="20124D"/>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p:txBody>
      </p:sp>
      <p:cxnSp>
        <p:nvCxnSpPr>
          <p:cNvPr id="85" name="Google Shape;85;p16"/>
          <p:cNvCxnSpPr>
            <a:cxnSpLocks/>
          </p:cNvCxnSpPr>
          <p:nvPr/>
        </p:nvCxnSpPr>
        <p:spPr>
          <a:xfrm>
            <a:off x="680224" y="728663"/>
            <a:ext cx="8268897" cy="0"/>
          </a:xfrm>
          <a:prstGeom prst="straightConnector1">
            <a:avLst/>
          </a:prstGeom>
          <a:noFill/>
          <a:ln w="25400" cap="flat" cmpd="sng">
            <a:solidFill>
              <a:srgbClr val="123F6D"/>
            </a:solidFill>
            <a:prstDash val="solid"/>
            <a:miter lim="800000"/>
            <a:headEnd type="none" w="sm" len="sm"/>
            <a:tailEnd type="none" w="sm" len="sm"/>
          </a:ln>
        </p:spPr>
      </p:cxnSp>
      <p:sp>
        <p:nvSpPr>
          <p:cNvPr id="87" name="Google Shape;87;p16"/>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2" name="Google Shape;84;p16">
            <a:extLst>
              <a:ext uri="{FF2B5EF4-FFF2-40B4-BE49-F238E27FC236}">
                <a16:creationId xmlns:a16="http://schemas.microsoft.com/office/drawing/2014/main" id="{A142F671-D39F-0B50-FC9C-27A2E0B4E0F0}"/>
              </a:ext>
            </a:extLst>
          </p:cNvPr>
          <p:cNvSpPr txBox="1"/>
          <p:nvPr/>
        </p:nvSpPr>
        <p:spPr>
          <a:xfrm>
            <a:off x="0" y="829174"/>
            <a:ext cx="9143998" cy="700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dirty="0">
                <a:solidFill>
                  <a:srgbClr val="20124D"/>
                </a:solidFill>
                <a:latin typeface="Calibri"/>
                <a:ea typeface="Calibri"/>
                <a:cs typeface="Calibri"/>
                <a:sym typeface="Calibri"/>
              </a:rPr>
              <a:t>  </a:t>
            </a:r>
            <a:r>
              <a:rPr lang="vi-VN" sz="2000" b="1" dirty="0">
                <a:solidFill>
                  <a:srgbClr val="C00000"/>
                </a:solidFill>
                <a:latin typeface="Calibri"/>
                <a:ea typeface="Calibri"/>
                <a:cs typeface="Calibri"/>
                <a:sym typeface="Calibri"/>
              </a:rPr>
              <a:t>Research Directions </a:t>
            </a:r>
            <a:endParaRPr sz="2000" b="1" dirty="0">
              <a:solidFill>
                <a:srgbClr val="C00000"/>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p:txBody>
      </p:sp>
      <p:sp>
        <p:nvSpPr>
          <p:cNvPr id="3" name="Google Shape;84;p16">
            <a:extLst>
              <a:ext uri="{FF2B5EF4-FFF2-40B4-BE49-F238E27FC236}">
                <a16:creationId xmlns:a16="http://schemas.microsoft.com/office/drawing/2014/main" id="{362ED344-C180-A53D-920A-9F39B28437C7}"/>
              </a:ext>
            </a:extLst>
          </p:cNvPr>
          <p:cNvSpPr txBox="1"/>
          <p:nvPr/>
        </p:nvSpPr>
        <p:spPr>
          <a:xfrm>
            <a:off x="628650" y="1389445"/>
            <a:ext cx="3053443" cy="1161826"/>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vi-VN" b="1" dirty="0">
                <a:solidFill>
                  <a:srgbClr val="C00000"/>
                </a:solidFill>
                <a:latin typeface="Calibri"/>
                <a:ea typeface="Calibri"/>
                <a:cs typeface="Calibri"/>
                <a:sym typeface="Calibri"/>
              </a:rPr>
              <a:t>         Building large-scale, open datasets </a:t>
            </a:r>
            <a:endParaRPr b="1" dirty="0">
              <a:solidFill>
                <a:srgbClr val="C00000"/>
              </a:solidFill>
              <a:latin typeface="Calibri"/>
              <a:ea typeface="Calibri"/>
              <a:cs typeface="Calibri"/>
              <a:sym typeface="Calibri"/>
            </a:endParaRPr>
          </a:p>
          <a:p>
            <a:pPr marL="0" marR="0" lvl="0" indent="0" algn="l" rtl="0">
              <a:spcBef>
                <a:spcPts val="0"/>
              </a:spcBef>
              <a:spcAft>
                <a:spcPts val="0"/>
              </a:spcAft>
              <a:buNone/>
            </a:pPr>
            <a:endParaRPr lang="vi-VN" sz="2100" b="1" dirty="0">
              <a:solidFill>
                <a:srgbClr val="123F6D"/>
              </a:solidFill>
            </a:endParaRPr>
          </a:p>
          <a:p>
            <a:pPr marL="0" marR="0" lvl="0" indent="0" algn="l" rtl="0">
              <a:spcBef>
                <a:spcPts val="0"/>
              </a:spcBef>
              <a:spcAft>
                <a:spcPts val="0"/>
              </a:spcAft>
              <a:buNone/>
            </a:pPr>
            <a:r>
              <a:rPr lang="en-FR" sz="1200" dirty="0">
                <a:solidFill>
                  <a:srgbClr val="123F6D"/>
                </a:solidFill>
              </a:rPr>
              <a:t>We establish open, large-scale, and well-annotated datasets and tools for medical AI development.</a:t>
            </a:r>
            <a:endParaRPr sz="1200" dirty="0">
              <a:solidFill>
                <a:srgbClr val="123F6D"/>
              </a:solidFill>
            </a:endParaRPr>
          </a:p>
        </p:txBody>
      </p:sp>
      <p:sp>
        <p:nvSpPr>
          <p:cNvPr id="4" name="Google Shape;84;p16">
            <a:extLst>
              <a:ext uri="{FF2B5EF4-FFF2-40B4-BE49-F238E27FC236}">
                <a16:creationId xmlns:a16="http://schemas.microsoft.com/office/drawing/2014/main" id="{A07D628B-FE8E-18F4-33C9-04D2619CE60C}"/>
              </a:ext>
            </a:extLst>
          </p:cNvPr>
          <p:cNvSpPr txBox="1"/>
          <p:nvPr/>
        </p:nvSpPr>
        <p:spPr>
          <a:xfrm>
            <a:off x="5853794" y="1388294"/>
            <a:ext cx="3095327" cy="1238770"/>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en-GB" b="1" dirty="0">
                <a:solidFill>
                  <a:srgbClr val="C00000"/>
                </a:solidFill>
                <a:latin typeface="Calibri"/>
                <a:ea typeface="Calibri"/>
                <a:cs typeface="Calibri"/>
                <a:sym typeface="Calibri"/>
              </a:rPr>
              <a:t>         Multimodal biomedical AI</a:t>
            </a:r>
          </a:p>
          <a:p>
            <a:pPr marL="0" marR="0" lvl="0" indent="0" rtl="0">
              <a:spcBef>
                <a:spcPts val="0"/>
              </a:spcBef>
              <a:spcAft>
                <a:spcPts val="0"/>
              </a:spcAft>
              <a:buNone/>
            </a:pPr>
            <a:endParaRPr lang="en-GB" b="1" dirty="0">
              <a:solidFill>
                <a:srgbClr val="C00000"/>
              </a:solidFill>
              <a:latin typeface="Calibri"/>
              <a:cs typeface="Calibri"/>
              <a:sym typeface="Calibri"/>
            </a:endParaRPr>
          </a:p>
          <a:p>
            <a:pPr marL="0" marR="0" lvl="0" indent="0" algn="just" rtl="0">
              <a:spcBef>
                <a:spcPts val="0"/>
              </a:spcBef>
              <a:spcAft>
                <a:spcPts val="0"/>
              </a:spcAft>
              <a:buNone/>
            </a:pPr>
            <a:r>
              <a:rPr lang="en-GB" sz="1200" dirty="0">
                <a:solidFill>
                  <a:srgbClr val="002060"/>
                </a:solidFill>
              </a:rPr>
              <a:t>We combine diverse data sources including images, text, and sensors to improve decision-making and generalization in medicine.</a:t>
            </a:r>
            <a:endParaRPr sz="1200" dirty="0">
              <a:solidFill>
                <a:srgbClr val="002060"/>
              </a:solidFill>
            </a:endParaRPr>
          </a:p>
        </p:txBody>
      </p:sp>
      <p:sp>
        <p:nvSpPr>
          <p:cNvPr id="6" name="TextBox 5">
            <a:extLst>
              <a:ext uri="{FF2B5EF4-FFF2-40B4-BE49-F238E27FC236}">
                <a16:creationId xmlns:a16="http://schemas.microsoft.com/office/drawing/2014/main" id="{A8D7EA83-0FAF-803B-6CE6-83C421F17B86}"/>
              </a:ext>
            </a:extLst>
          </p:cNvPr>
          <p:cNvSpPr txBox="1"/>
          <p:nvPr/>
        </p:nvSpPr>
        <p:spPr>
          <a:xfrm>
            <a:off x="628650" y="3065584"/>
            <a:ext cx="3053443" cy="1015663"/>
          </a:xfrm>
          <a:prstGeom prst="rect">
            <a:avLst/>
          </a:prstGeom>
          <a:noFill/>
        </p:spPr>
        <p:txBody>
          <a:bodyPr wrap="square">
            <a:spAutoFit/>
          </a:bodyPr>
          <a:lstStyle/>
          <a:p>
            <a:r>
              <a:rPr lang="en-GB" sz="1200" b="1" dirty="0">
                <a:solidFill>
                  <a:srgbClr val="C00000"/>
                </a:solidFill>
              </a:rPr>
              <a:t>        Clinician-AI collaboration</a:t>
            </a:r>
          </a:p>
          <a:p>
            <a:endParaRPr lang="en-GB" sz="1200" dirty="0">
              <a:solidFill>
                <a:srgbClr val="002060"/>
              </a:solidFill>
            </a:endParaRPr>
          </a:p>
          <a:p>
            <a:r>
              <a:rPr lang="en-FR" sz="1200" dirty="0">
                <a:solidFill>
                  <a:srgbClr val="002060"/>
                </a:solidFill>
              </a:rPr>
              <a:t>We optimize clinician-AI collaboration, designing experiments to evaluate the effectiveness and reliability of AI systems.</a:t>
            </a:r>
          </a:p>
        </p:txBody>
      </p:sp>
      <p:sp>
        <p:nvSpPr>
          <p:cNvPr id="7" name="TextBox 6">
            <a:extLst>
              <a:ext uri="{FF2B5EF4-FFF2-40B4-BE49-F238E27FC236}">
                <a16:creationId xmlns:a16="http://schemas.microsoft.com/office/drawing/2014/main" id="{9027E942-B338-1CA7-5852-639E28BEC8F6}"/>
              </a:ext>
            </a:extLst>
          </p:cNvPr>
          <p:cNvSpPr txBox="1"/>
          <p:nvPr/>
        </p:nvSpPr>
        <p:spPr>
          <a:xfrm>
            <a:off x="5853792" y="3065584"/>
            <a:ext cx="3290206" cy="1046440"/>
          </a:xfrm>
          <a:prstGeom prst="rect">
            <a:avLst/>
          </a:prstGeom>
          <a:noFill/>
        </p:spPr>
        <p:txBody>
          <a:bodyPr wrap="square" rtlCol="0">
            <a:spAutoFit/>
          </a:bodyPr>
          <a:lstStyle/>
          <a:p>
            <a:r>
              <a:rPr lang="en-GB" sz="1200" b="1" dirty="0">
                <a:solidFill>
                  <a:srgbClr val="C00000"/>
                </a:solidFill>
              </a:rPr>
              <a:t>        Clinically Trusted AI</a:t>
            </a:r>
          </a:p>
          <a:p>
            <a:endParaRPr lang="en-GB" sz="1200" b="1" dirty="0">
              <a:solidFill>
                <a:srgbClr val="C00000"/>
              </a:solidFill>
            </a:endParaRPr>
          </a:p>
          <a:p>
            <a:r>
              <a:rPr lang="en-GB" sz="1200" dirty="0">
                <a:solidFill>
                  <a:srgbClr val="002060"/>
                </a:solidFill>
              </a:rPr>
              <a:t>We build explainable and interpretable AI solutions for medical applications.</a:t>
            </a:r>
            <a:endParaRPr lang="en-FR" sz="1200" dirty="0">
              <a:solidFill>
                <a:srgbClr val="002060"/>
              </a:solidFill>
            </a:endParaRPr>
          </a:p>
          <a:p>
            <a:endParaRPr lang="en-FR" b="1" dirty="0">
              <a:solidFill>
                <a:srgbClr val="C00000"/>
              </a:solidFill>
            </a:endParaRPr>
          </a:p>
        </p:txBody>
      </p:sp>
      <p:sp>
        <p:nvSpPr>
          <p:cNvPr id="8" name="Oval 7">
            <a:extLst>
              <a:ext uri="{FF2B5EF4-FFF2-40B4-BE49-F238E27FC236}">
                <a16:creationId xmlns:a16="http://schemas.microsoft.com/office/drawing/2014/main" id="{B2DA16C3-9720-7BCC-2647-F58581F98560}"/>
              </a:ext>
            </a:extLst>
          </p:cNvPr>
          <p:cNvSpPr/>
          <p:nvPr/>
        </p:nvSpPr>
        <p:spPr>
          <a:xfrm>
            <a:off x="680224" y="1399488"/>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1</a:t>
            </a:r>
          </a:p>
        </p:txBody>
      </p:sp>
      <p:sp>
        <p:nvSpPr>
          <p:cNvPr id="9" name="Oval 8">
            <a:extLst>
              <a:ext uri="{FF2B5EF4-FFF2-40B4-BE49-F238E27FC236}">
                <a16:creationId xmlns:a16="http://schemas.microsoft.com/office/drawing/2014/main" id="{5465B9BF-95C0-CD54-E5C0-D0A753D33834}"/>
              </a:ext>
            </a:extLst>
          </p:cNvPr>
          <p:cNvSpPr/>
          <p:nvPr/>
        </p:nvSpPr>
        <p:spPr>
          <a:xfrm>
            <a:off x="5903141" y="1399487"/>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2</a:t>
            </a:r>
          </a:p>
        </p:txBody>
      </p:sp>
      <p:sp>
        <p:nvSpPr>
          <p:cNvPr id="10" name="Oval 9">
            <a:extLst>
              <a:ext uri="{FF2B5EF4-FFF2-40B4-BE49-F238E27FC236}">
                <a16:creationId xmlns:a16="http://schemas.microsoft.com/office/drawing/2014/main" id="{086E212A-BFC2-EB75-CDF0-FA861C5DDAB6}"/>
              </a:ext>
            </a:extLst>
          </p:cNvPr>
          <p:cNvSpPr/>
          <p:nvPr/>
        </p:nvSpPr>
        <p:spPr>
          <a:xfrm>
            <a:off x="680224" y="3065584"/>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3</a:t>
            </a:r>
          </a:p>
        </p:txBody>
      </p:sp>
      <p:sp>
        <p:nvSpPr>
          <p:cNvPr id="11" name="Oval 10">
            <a:extLst>
              <a:ext uri="{FF2B5EF4-FFF2-40B4-BE49-F238E27FC236}">
                <a16:creationId xmlns:a16="http://schemas.microsoft.com/office/drawing/2014/main" id="{EF327B76-30FB-D7EC-777D-35CFB3E94B4C}"/>
              </a:ext>
            </a:extLst>
          </p:cNvPr>
          <p:cNvSpPr/>
          <p:nvPr/>
        </p:nvSpPr>
        <p:spPr>
          <a:xfrm>
            <a:off x="5903141" y="3081357"/>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4</a:t>
            </a:r>
          </a:p>
        </p:txBody>
      </p:sp>
      <p:pic>
        <p:nvPicPr>
          <p:cNvPr id="5" name="Google Shape;90;p16">
            <a:extLst>
              <a:ext uri="{FF2B5EF4-FFF2-40B4-BE49-F238E27FC236}">
                <a16:creationId xmlns:a16="http://schemas.microsoft.com/office/drawing/2014/main" id="{6D027395-9557-5548-89F4-1935C3737CA1}"/>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Tree>
    <p:extLst>
      <p:ext uri="{BB962C8B-B14F-4D97-AF65-F5344CB8AC3E}">
        <p14:creationId xmlns:p14="http://schemas.microsoft.com/office/powerpoint/2010/main" val="353657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a:t>
            </a:r>
            <a:endParaRPr sz="1400">
              <a:solidFill>
                <a:schemeClr val="lt1"/>
              </a:solidFill>
              <a:latin typeface="Calibri"/>
              <a:ea typeface="Calibri"/>
              <a:cs typeface="Calibri"/>
              <a:sym typeface="Calibri"/>
            </a:endParaRPr>
          </a:p>
        </p:txBody>
      </p:sp>
      <p:sp>
        <p:nvSpPr>
          <p:cNvPr id="83" name="Google Shape;83;p16"/>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4" name="Google Shape;84;p16"/>
          <p:cNvSpPr txBox="1"/>
          <p:nvPr/>
        </p:nvSpPr>
        <p:spPr>
          <a:xfrm>
            <a:off x="504900" y="267666"/>
            <a:ext cx="6097846" cy="70063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b="1" dirty="0">
                <a:solidFill>
                  <a:srgbClr val="20124D"/>
                </a:solidFill>
                <a:latin typeface="Calibri"/>
                <a:ea typeface="Calibri"/>
                <a:cs typeface="Calibri"/>
                <a:sym typeface="Calibri"/>
              </a:rPr>
              <a:t>  Medical AI Research</a:t>
            </a:r>
            <a:endParaRPr sz="2000" b="1" dirty="0">
              <a:solidFill>
                <a:srgbClr val="20124D"/>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p:txBody>
      </p:sp>
      <p:cxnSp>
        <p:nvCxnSpPr>
          <p:cNvPr id="85" name="Google Shape;85;p16"/>
          <p:cNvCxnSpPr>
            <a:cxnSpLocks/>
          </p:cNvCxnSpPr>
          <p:nvPr/>
        </p:nvCxnSpPr>
        <p:spPr>
          <a:xfrm>
            <a:off x="680224" y="728663"/>
            <a:ext cx="8268897" cy="0"/>
          </a:xfrm>
          <a:prstGeom prst="straightConnector1">
            <a:avLst/>
          </a:prstGeom>
          <a:noFill/>
          <a:ln w="25400" cap="flat" cmpd="sng">
            <a:solidFill>
              <a:srgbClr val="123F6D"/>
            </a:solidFill>
            <a:prstDash val="solid"/>
            <a:miter lim="800000"/>
            <a:headEnd type="none" w="sm" len="sm"/>
            <a:tailEnd type="none" w="sm" len="sm"/>
          </a:ln>
        </p:spPr>
      </p:cxnSp>
      <p:sp>
        <p:nvSpPr>
          <p:cNvPr id="87" name="Google Shape;87;p16"/>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2" name="Google Shape;84;p16">
            <a:extLst>
              <a:ext uri="{FF2B5EF4-FFF2-40B4-BE49-F238E27FC236}">
                <a16:creationId xmlns:a16="http://schemas.microsoft.com/office/drawing/2014/main" id="{A142F671-D39F-0B50-FC9C-27A2E0B4E0F0}"/>
              </a:ext>
            </a:extLst>
          </p:cNvPr>
          <p:cNvSpPr txBox="1"/>
          <p:nvPr/>
        </p:nvSpPr>
        <p:spPr>
          <a:xfrm>
            <a:off x="0" y="829174"/>
            <a:ext cx="9143998" cy="700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dirty="0">
                <a:solidFill>
                  <a:srgbClr val="20124D"/>
                </a:solidFill>
                <a:latin typeface="Calibri"/>
                <a:ea typeface="Calibri"/>
                <a:cs typeface="Calibri"/>
                <a:sym typeface="Calibri"/>
              </a:rPr>
              <a:t>  </a:t>
            </a:r>
            <a:r>
              <a:rPr lang="vi-VN" sz="2000" b="1" dirty="0">
                <a:solidFill>
                  <a:srgbClr val="C00000"/>
                </a:solidFill>
                <a:latin typeface="Calibri"/>
                <a:ea typeface="Calibri"/>
                <a:cs typeface="Calibri"/>
                <a:sym typeface="Calibri"/>
              </a:rPr>
              <a:t>Research Directions </a:t>
            </a:r>
            <a:endParaRPr sz="2000" b="1" dirty="0">
              <a:solidFill>
                <a:srgbClr val="C00000"/>
              </a:solidFill>
              <a:latin typeface="Calibri"/>
              <a:ea typeface="Calibri"/>
              <a:cs typeface="Calibri"/>
              <a:sym typeface="Calibri"/>
            </a:endParaRPr>
          </a:p>
          <a:p>
            <a:pPr marL="0" marR="0" lvl="0" indent="0" algn="l" rtl="0">
              <a:spcBef>
                <a:spcPts val="0"/>
              </a:spcBef>
              <a:spcAft>
                <a:spcPts val="0"/>
              </a:spcAft>
              <a:buNone/>
            </a:pPr>
            <a:endParaRPr sz="2100" b="1" dirty="0">
              <a:solidFill>
                <a:srgbClr val="123F6D"/>
              </a:solidFill>
            </a:endParaRPr>
          </a:p>
        </p:txBody>
      </p:sp>
      <p:sp>
        <p:nvSpPr>
          <p:cNvPr id="3" name="Google Shape;84;p16">
            <a:extLst>
              <a:ext uri="{FF2B5EF4-FFF2-40B4-BE49-F238E27FC236}">
                <a16:creationId xmlns:a16="http://schemas.microsoft.com/office/drawing/2014/main" id="{362ED344-C180-A53D-920A-9F39B28437C7}"/>
              </a:ext>
            </a:extLst>
          </p:cNvPr>
          <p:cNvSpPr txBox="1"/>
          <p:nvPr/>
        </p:nvSpPr>
        <p:spPr>
          <a:xfrm>
            <a:off x="628650" y="1342684"/>
            <a:ext cx="3053443" cy="1161826"/>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vi-VN" b="1" dirty="0">
                <a:solidFill>
                  <a:srgbClr val="C00000"/>
                </a:solidFill>
                <a:latin typeface="Calibri"/>
                <a:ea typeface="Calibri"/>
                <a:cs typeface="Calibri"/>
                <a:sym typeface="Calibri"/>
              </a:rPr>
              <a:t>         Building large-scale, open datasets </a:t>
            </a:r>
            <a:endParaRPr b="1" dirty="0">
              <a:solidFill>
                <a:srgbClr val="C00000"/>
              </a:solidFill>
              <a:latin typeface="Calibri"/>
              <a:ea typeface="Calibri"/>
              <a:cs typeface="Calibri"/>
              <a:sym typeface="Calibri"/>
            </a:endParaRPr>
          </a:p>
          <a:p>
            <a:pPr marL="0" marR="0" lvl="0" indent="0" algn="l" rtl="0">
              <a:spcBef>
                <a:spcPts val="0"/>
              </a:spcBef>
              <a:spcAft>
                <a:spcPts val="0"/>
              </a:spcAft>
              <a:buNone/>
            </a:pPr>
            <a:endParaRPr lang="vi-VN" sz="2100" b="1" dirty="0">
              <a:solidFill>
                <a:srgbClr val="123F6D"/>
              </a:solidFill>
            </a:endParaRPr>
          </a:p>
          <a:p>
            <a:pPr marL="0" marR="0" lvl="0" indent="0" algn="l" rtl="0">
              <a:spcBef>
                <a:spcPts val="0"/>
              </a:spcBef>
              <a:spcAft>
                <a:spcPts val="0"/>
              </a:spcAft>
              <a:buNone/>
            </a:pPr>
            <a:r>
              <a:rPr lang="en-FR" sz="1200" dirty="0">
                <a:solidFill>
                  <a:srgbClr val="123F6D"/>
                </a:solidFill>
              </a:rPr>
              <a:t>We establish open, large-scale, and well-annotated datasets and tools for medical AI development.</a:t>
            </a:r>
            <a:endParaRPr sz="1200" dirty="0">
              <a:solidFill>
                <a:srgbClr val="123F6D"/>
              </a:solidFill>
            </a:endParaRPr>
          </a:p>
        </p:txBody>
      </p:sp>
      <p:sp>
        <p:nvSpPr>
          <p:cNvPr id="4" name="Google Shape;84;p16">
            <a:extLst>
              <a:ext uri="{FF2B5EF4-FFF2-40B4-BE49-F238E27FC236}">
                <a16:creationId xmlns:a16="http://schemas.microsoft.com/office/drawing/2014/main" id="{A07D628B-FE8E-18F4-33C9-04D2619CE60C}"/>
              </a:ext>
            </a:extLst>
          </p:cNvPr>
          <p:cNvSpPr txBox="1"/>
          <p:nvPr/>
        </p:nvSpPr>
        <p:spPr>
          <a:xfrm>
            <a:off x="5853794" y="1388294"/>
            <a:ext cx="3095327" cy="1238770"/>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en-GB" b="1" dirty="0">
                <a:solidFill>
                  <a:srgbClr val="C00000"/>
                </a:solidFill>
                <a:latin typeface="Calibri"/>
                <a:ea typeface="Calibri"/>
                <a:cs typeface="Calibri"/>
                <a:sym typeface="Calibri"/>
              </a:rPr>
              <a:t>         Multimodal biomedical AI</a:t>
            </a:r>
          </a:p>
          <a:p>
            <a:pPr marL="0" marR="0" lvl="0" indent="0" rtl="0">
              <a:spcBef>
                <a:spcPts val="0"/>
              </a:spcBef>
              <a:spcAft>
                <a:spcPts val="0"/>
              </a:spcAft>
              <a:buNone/>
            </a:pPr>
            <a:endParaRPr lang="en-GB" b="1" dirty="0">
              <a:solidFill>
                <a:srgbClr val="C00000"/>
              </a:solidFill>
              <a:latin typeface="Calibri"/>
              <a:cs typeface="Calibri"/>
              <a:sym typeface="Calibri"/>
            </a:endParaRPr>
          </a:p>
          <a:p>
            <a:pPr marL="0" marR="0" lvl="0" indent="0" algn="just" rtl="0">
              <a:spcBef>
                <a:spcPts val="0"/>
              </a:spcBef>
              <a:spcAft>
                <a:spcPts val="0"/>
              </a:spcAft>
              <a:buNone/>
            </a:pPr>
            <a:r>
              <a:rPr lang="en-GB" sz="1200" dirty="0">
                <a:solidFill>
                  <a:srgbClr val="002060"/>
                </a:solidFill>
              </a:rPr>
              <a:t>We combine diverse data sources including images, text, and sensors to improve decision-making and generalization in medicine.</a:t>
            </a:r>
            <a:endParaRPr sz="1200" dirty="0">
              <a:solidFill>
                <a:srgbClr val="002060"/>
              </a:solidFill>
            </a:endParaRPr>
          </a:p>
        </p:txBody>
      </p:sp>
      <p:sp>
        <p:nvSpPr>
          <p:cNvPr id="6" name="TextBox 5">
            <a:extLst>
              <a:ext uri="{FF2B5EF4-FFF2-40B4-BE49-F238E27FC236}">
                <a16:creationId xmlns:a16="http://schemas.microsoft.com/office/drawing/2014/main" id="{A8D7EA83-0FAF-803B-6CE6-83C421F17B86}"/>
              </a:ext>
            </a:extLst>
          </p:cNvPr>
          <p:cNvSpPr txBox="1"/>
          <p:nvPr/>
        </p:nvSpPr>
        <p:spPr>
          <a:xfrm>
            <a:off x="628650" y="3065584"/>
            <a:ext cx="3053443" cy="1015663"/>
          </a:xfrm>
          <a:prstGeom prst="rect">
            <a:avLst/>
          </a:prstGeom>
          <a:noFill/>
        </p:spPr>
        <p:txBody>
          <a:bodyPr wrap="square">
            <a:spAutoFit/>
          </a:bodyPr>
          <a:lstStyle/>
          <a:p>
            <a:r>
              <a:rPr lang="en-GB" sz="1200" b="1" dirty="0">
                <a:solidFill>
                  <a:srgbClr val="C00000"/>
                </a:solidFill>
              </a:rPr>
              <a:t>        Clinician-AI collaboration</a:t>
            </a:r>
          </a:p>
          <a:p>
            <a:endParaRPr lang="en-GB" sz="1200" dirty="0">
              <a:solidFill>
                <a:srgbClr val="002060"/>
              </a:solidFill>
            </a:endParaRPr>
          </a:p>
          <a:p>
            <a:r>
              <a:rPr lang="en-FR" sz="1200" dirty="0">
                <a:solidFill>
                  <a:srgbClr val="002060"/>
                </a:solidFill>
              </a:rPr>
              <a:t>We optimize clinician-AI collaboration, designing experiments to evaluate the effectiveness and reliability of AI systems.</a:t>
            </a:r>
          </a:p>
        </p:txBody>
      </p:sp>
      <p:sp>
        <p:nvSpPr>
          <p:cNvPr id="7" name="TextBox 6">
            <a:extLst>
              <a:ext uri="{FF2B5EF4-FFF2-40B4-BE49-F238E27FC236}">
                <a16:creationId xmlns:a16="http://schemas.microsoft.com/office/drawing/2014/main" id="{9027E942-B338-1CA7-5852-639E28BEC8F6}"/>
              </a:ext>
            </a:extLst>
          </p:cNvPr>
          <p:cNvSpPr txBox="1"/>
          <p:nvPr/>
        </p:nvSpPr>
        <p:spPr>
          <a:xfrm>
            <a:off x="5853792" y="3065584"/>
            <a:ext cx="3290206" cy="1046440"/>
          </a:xfrm>
          <a:prstGeom prst="rect">
            <a:avLst/>
          </a:prstGeom>
          <a:noFill/>
        </p:spPr>
        <p:txBody>
          <a:bodyPr wrap="square" rtlCol="0">
            <a:spAutoFit/>
          </a:bodyPr>
          <a:lstStyle/>
          <a:p>
            <a:r>
              <a:rPr lang="en-GB" sz="1200" b="1" dirty="0">
                <a:solidFill>
                  <a:srgbClr val="C00000"/>
                </a:solidFill>
              </a:rPr>
              <a:t>        Clinically Trusted AI</a:t>
            </a:r>
          </a:p>
          <a:p>
            <a:endParaRPr lang="en-GB" sz="1200" b="1" dirty="0">
              <a:solidFill>
                <a:srgbClr val="C00000"/>
              </a:solidFill>
            </a:endParaRPr>
          </a:p>
          <a:p>
            <a:r>
              <a:rPr lang="en-GB" sz="1200" dirty="0">
                <a:solidFill>
                  <a:srgbClr val="002060"/>
                </a:solidFill>
              </a:rPr>
              <a:t>We build explainable and interpretable AI solutions for medical applications.</a:t>
            </a:r>
            <a:endParaRPr lang="en-FR" sz="1200" dirty="0">
              <a:solidFill>
                <a:srgbClr val="002060"/>
              </a:solidFill>
            </a:endParaRPr>
          </a:p>
          <a:p>
            <a:endParaRPr lang="en-FR" b="1" dirty="0">
              <a:solidFill>
                <a:srgbClr val="C00000"/>
              </a:solidFill>
            </a:endParaRPr>
          </a:p>
        </p:txBody>
      </p:sp>
      <p:sp>
        <p:nvSpPr>
          <p:cNvPr id="8" name="Oval 7">
            <a:extLst>
              <a:ext uri="{FF2B5EF4-FFF2-40B4-BE49-F238E27FC236}">
                <a16:creationId xmlns:a16="http://schemas.microsoft.com/office/drawing/2014/main" id="{B2DA16C3-9720-7BCC-2647-F58581F98560}"/>
              </a:ext>
            </a:extLst>
          </p:cNvPr>
          <p:cNvSpPr/>
          <p:nvPr/>
        </p:nvSpPr>
        <p:spPr>
          <a:xfrm>
            <a:off x="680224" y="1399488"/>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1</a:t>
            </a:r>
          </a:p>
        </p:txBody>
      </p:sp>
      <p:sp>
        <p:nvSpPr>
          <p:cNvPr id="9" name="Oval 8">
            <a:extLst>
              <a:ext uri="{FF2B5EF4-FFF2-40B4-BE49-F238E27FC236}">
                <a16:creationId xmlns:a16="http://schemas.microsoft.com/office/drawing/2014/main" id="{5465B9BF-95C0-CD54-E5C0-D0A753D33834}"/>
              </a:ext>
            </a:extLst>
          </p:cNvPr>
          <p:cNvSpPr/>
          <p:nvPr/>
        </p:nvSpPr>
        <p:spPr>
          <a:xfrm>
            <a:off x="5903141" y="1399487"/>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2</a:t>
            </a:r>
          </a:p>
        </p:txBody>
      </p:sp>
      <p:sp>
        <p:nvSpPr>
          <p:cNvPr id="10" name="Oval 9">
            <a:extLst>
              <a:ext uri="{FF2B5EF4-FFF2-40B4-BE49-F238E27FC236}">
                <a16:creationId xmlns:a16="http://schemas.microsoft.com/office/drawing/2014/main" id="{086E212A-BFC2-EB75-CDF0-FA861C5DDAB6}"/>
              </a:ext>
            </a:extLst>
          </p:cNvPr>
          <p:cNvSpPr/>
          <p:nvPr/>
        </p:nvSpPr>
        <p:spPr>
          <a:xfrm>
            <a:off x="680224" y="3065584"/>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3</a:t>
            </a:r>
          </a:p>
        </p:txBody>
      </p:sp>
      <p:sp>
        <p:nvSpPr>
          <p:cNvPr id="11" name="Oval 10">
            <a:extLst>
              <a:ext uri="{FF2B5EF4-FFF2-40B4-BE49-F238E27FC236}">
                <a16:creationId xmlns:a16="http://schemas.microsoft.com/office/drawing/2014/main" id="{EF327B76-30FB-D7EC-777D-35CFB3E94B4C}"/>
              </a:ext>
            </a:extLst>
          </p:cNvPr>
          <p:cNvSpPr/>
          <p:nvPr/>
        </p:nvSpPr>
        <p:spPr>
          <a:xfrm>
            <a:off x="5903141" y="3081357"/>
            <a:ext cx="298669" cy="259771"/>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dirty="0"/>
              <a:t>4</a:t>
            </a:r>
          </a:p>
        </p:txBody>
      </p:sp>
      <p:sp>
        <p:nvSpPr>
          <p:cNvPr id="5" name="Rounded Rectangle 4">
            <a:extLst>
              <a:ext uri="{FF2B5EF4-FFF2-40B4-BE49-F238E27FC236}">
                <a16:creationId xmlns:a16="http://schemas.microsoft.com/office/drawing/2014/main" id="{B34DB392-2747-2D26-B4C0-1A08B46251A8}"/>
              </a:ext>
            </a:extLst>
          </p:cNvPr>
          <p:cNvSpPr/>
          <p:nvPr/>
        </p:nvSpPr>
        <p:spPr>
          <a:xfrm>
            <a:off x="3857077" y="1952811"/>
            <a:ext cx="1604833" cy="1034656"/>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Build AI-based solutions to improve medical decision-making</a:t>
            </a:r>
            <a:endParaRPr lang="en-FR" dirty="0"/>
          </a:p>
        </p:txBody>
      </p:sp>
      <p:cxnSp>
        <p:nvCxnSpPr>
          <p:cNvPr id="15" name="Elbow Connector 14">
            <a:extLst>
              <a:ext uri="{FF2B5EF4-FFF2-40B4-BE49-F238E27FC236}">
                <a16:creationId xmlns:a16="http://schemas.microsoft.com/office/drawing/2014/main" id="{B047CDDA-0E66-1725-F344-102A2D17C426}"/>
              </a:ext>
            </a:extLst>
          </p:cNvPr>
          <p:cNvCxnSpPr>
            <a:cxnSpLocks/>
            <a:endCxn id="5" idx="0"/>
          </p:cNvCxnSpPr>
          <p:nvPr/>
        </p:nvCxnSpPr>
        <p:spPr>
          <a:xfrm>
            <a:off x="3731440" y="1492318"/>
            <a:ext cx="928054" cy="460493"/>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662E78E-FB8A-6D62-198A-F20F0E7D4D93}"/>
              </a:ext>
            </a:extLst>
          </p:cNvPr>
          <p:cNvCxnSpPr>
            <a:cxnSpLocks/>
            <a:stCxn id="4" idx="1"/>
            <a:endCxn id="5" idx="3"/>
          </p:cNvCxnSpPr>
          <p:nvPr/>
        </p:nvCxnSpPr>
        <p:spPr>
          <a:xfrm rot="10800000" flipV="1">
            <a:off x="5461910" y="2007679"/>
            <a:ext cx="391884" cy="462460"/>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4A1C4B2D-BEB7-F5B7-5EC7-2EF9E6864C57}"/>
              </a:ext>
            </a:extLst>
          </p:cNvPr>
          <p:cNvCxnSpPr>
            <a:cxnSpLocks/>
            <a:endCxn id="5" idx="2"/>
          </p:cNvCxnSpPr>
          <p:nvPr/>
        </p:nvCxnSpPr>
        <p:spPr>
          <a:xfrm rot="10800000">
            <a:off x="4659494" y="2987468"/>
            <a:ext cx="1194298" cy="235041"/>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5E6D9FB6-8063-63A5-6AB3-8D032227F459}"/>
              </a:ext>
            </a:extLst>
          </p:cNvPr>
          <p:cNvCxnSpPr>
            <a:cxnSpLocks/>
            <a:endCxn id="5" idx="1"/>
          </p:cNvCxnSpPr>
          <p:nvPr/>
        </p:nvCxnSpPr>
        <p:spPr>
          <a:xfrm flipV="1">
            <a:off x="2954740" y="2470139"/>
            <a:ext cx="902337" cy="75237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8" name="Google Shape;90;p16">
            <a:extLst>
              <a:ext uri="{FF2B5EF4-FFF2-40B4-BE49-F238E27FC236}">
                <a16:creationId xmlns:a16="http://schemas.microsoft.com/office/drawing/2014/main" id="{2C109234-7F9E-707E-1DA4-2AFA1EA9FB8D}"/>
              </a:ext>
            </a:extLst>
          </p:cNvPr>
          <p:cNvPicPr preferRelativeResize="0"/>
          <p:nvPr/>
        </p:nvPicPr>
        <p:blipFill>
          <a:blip r:embed="rId3">
            <a:alphaModFix/>
          </a:blip>
          <a:stretch>
            <a:fillRect/>
          </a:stretch>
        </p:blipFill>
        <p:spPr>
          <a:xfrm>
            <a:off x="7199194" y="109207"/>
            <a:ext cx="1871018" cy="458634"/>
          </a:xfrm>
          <a:prstGeom prst="rect">
            <a:avLst/>
          </a:prstGeom>
          <a:noFill/>
          <a:ln>
            <a:noFill/>
          </a:ln>
        </p:spPr>
      </p:pic>
    </p:spTree>
    <p:extLst>
      <p:ext uri="{BB962C8B-B14F-4D97-AF65-F5344CB8AC3E}">
        <p14:creationId xmlns:p14="http://schemas.microsoft.com/office/powerpoint/2010/main" val="31599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p:nvPr/>
        </p:nvSpPr>
        <p:spPr>
          <a:xfrm>
            <a:off x="0" y="4937760"/>
            <a:ext cx="504900" cy="205800"/>
          </a:xfrm>
          <a:prstGeom prst="rect">
            <a:avLst/>
          </a:prstGeom>
          <a:solidFill>
            <a:srgbClr val="39C2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Calibri"/>
                <a:ea typeface="Calibri"/>
                <a:cs typeface="Calibri"/>
                <a:sym typeface="Calibri"/>
              </a:rPr>
              <a:t>2</a:t>
            </a:r>
            <a:endParaRPr sz="1400">
              <a:solidFill>
                <a:schemeClr val="lt1"/>
              </a:solidFill>
              <a:latin typeface="Calibri"/>
              <a:ea typeface="Calibri"/>
              <a:cs typeface="Calibri"/>
              <a:sym typeface="Calibri"/>
            </a:endParaRPr>
          </a:p>
        </p:txBody>
      </p:sp>
      <p:sp>
        <p:nvSpPr>
          <p:cNvPr id="83" name="Google Shape;83;p16"/>
          <p:cNvSpPr/>
          <p:nvPr/>
        </p:nvSpPr>
        <p:spPr>
          <a:xfrm>
            <a:off x="504998" y="4937760"/>
            <a:ext cx="8639100" cy="205800"/>
          </a:xfrm>
          <a:prstGeom prst="rect">
            <a:avLst/>
          </a:prstGeom>
          <a:solidFill>
            <a:srgbClr val="123F6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4" name="Google Shape;84;p16"/>
          <p:cNvSpPr txBox="1"/>
          <p:nvPr/>
        </p:nvSpPr>
        <p:spPr>
          <a:xfrm>
            <a:off x="922846" y="268100"/>
            <a:ext cx="5679900" cy="37699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b="1" dirty="0">
                <a:solidFill>
                  <a:srgbClr val="20124D"/>
                </a:solidFill>
                <a:latin typeface="Calibri"/>
                <a:ea typeface="Calibri"/>
                <a:cs typeface="Calibri"/>
                <a:sym typeface="Calibri"/>
              </a:rPr>
              <a:t> Medical AI Research</a:t>
            </a:r>
            <a:endParaRPr sz="2100" b="1" dirty="0">
              <a:solidFill>
                <a:srgbClr val="123F6D"/>
              </a:solidFill>
            </a:endParaRPr>
          </a:p>
        </p:txBody>
      </p:sp>
      <p:cxnSp>
        <p:nvCxnSpPr>
          <p:cNvPr id="85" name="Google Shape;85;p16"/>
          <p:cNvCxnSpPr>
            <a:cxnSpLocks/>
          </p:cNvCxnSpPr>
          <p:nvPr/>
        </p:nvCxnSpPr>
        <p:spPr>
          <a:xfrm>
            <a:off x="1050878" y="715800"/>
            <a:ext cx="7898243" cy="12863"/>
          </a:xfrm>
          <a:prstGeom prst="straightConnector1">
            <a:avLst/>
          </a:prstGeom>
          <a:noFill/>
          <a:ln w="25400" cap="flat" cmpd="sng">
            <a:solidFill>
              <a:srgbClr val="123F6D"/>
            </a:solidFill>
            <a:prstDash val="solid"/>
            <a:miter lim="800000"/>
            <a:headEnd type="none" w="sm" len="sm"/>
            <a:tailEnd type="none" w="sm" len="sm"/>
          </a:ln>
        </p:spPr>
      </p:cxnSp>
      <p:sp>
        <p:nvSpPr>
          <p:cNvPr id="86" name="Google Shape;86;p16"/>
          <p:cNvSpPr txBox="1"/>
          <p:nvPr/>
        </p:nvSpPr>
        <p:spPr>
          <a:xfrm>
            <a:off x="984536" y="818694"/>
            <a:ext cx="8005138" cy="3861900"/>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0"/>
              </a:spcBef>
              <a:spcAft>
                <a:spcPts val="0"/>
              </a:spcAft>
              <a:buNone/>
            </a:pPr>
            <a:r>
              <a:rPr lang="en" sz="1500" b="1" dirty="0">
                <a:solidFill>
                  <a:srgbClr val="FF0000"/>
                </a:solidFill>
              </a:rPr>
              <a:t>What is Medical Imaging?</a:t>
            </a:r>
            <a:endParaRPr sz="1500" b="1" dirty="0">
              <a:solidFill>
                <a:srgbClr val="FF0000"/>
              </a:solidFill>
            </a:endParaRPr>
          </a:p>
          <a:p>
            <a:pPr marL="0" lvl="0" indent="0" algn="l" rtl="0">
              <a:lnSpc>
                <a:spcPct val="115000"/>
              </a:lnSpc>
              <a:spcBef>
                <a:spcPts val="1200"/>
              </a:spcBef>
              <a:spcAft>
                <a:spcPts val="1200"/>
              </a:spcAft>
              <a:buNone/>
            </a:pPr>
            <a:r>
              <a:rPr lang="en" sz="1300" dirty="0">
                <a:solidFill>
                  <a:srgbClr val="20124D"/>
                </a:solidFill>
              </a:rPr>
              <a:t>Medical imaging refers to techniques and processes used to create images of various parts of the human body for diagnostic and treatment purposes.</a:t>
            </a:r>
            <a:endParaRPr sz="1300" dirty="0">
              <a:solidFill>
                <a:srgbClr val="20124D"/>
              </a:solidFill>
            </a:endParaRPr>
          </a:p>
        </p:txBody>
      </p:sp>
      <p:sp>
        <p:nvSpPr>
          <p:cNvPr id="87" name="Google Shape;87;p16"/>
          <p:cNvSpPr/>
          <p:nvPr/>
        </p:nvSpPr>
        <p:spPr>
          <a:xfrm>
            <a:off x="8576636" y="1049773"/>
            <a:ext cx="326345" cy="321934"/>
          </a:xfrm>
          <a:custGeom>
            <a:avLst/>
            <a:gdLst/>
            <a:ahLst/>
            <a:cxnLst/>
            <a:rect l="l" t="t" r="r" b="b"/>
            <a:pathLst>
              <a:path w="1959" h="1930" extrusionOk="0">
                <a:moveTo>
                  <a:pt x="1833" y="1031"/>
                </a:moveTo>
                <a:lnTo>
                  <a:pt x="1833" y="1031"/>
                </a:lnTo>
                <a:cubicBezTo>
                  <a:pt x="1816" y="1154"/>
                  <a:pt x="1737" y="1254"/>
                  <a:pt x="1605" y="1323"/>
                </a:cubicBezTo>
                <a:lnTo>
                  <a:pt x="1605" y="1323"/>
                </a:lnTo>
                <a:cubicBezTo>
                  <a:pt x="1606" y="1284"/>
                  <a:pt x="1599" y="1249"/>
                  <a:pt x="1588" y="1226"/>
                </a:cubicBezTo>
                <a:lnTo>
                  <a:pt x="1588" y="1226"/>
                </a:lnTo>
                <a:cubicBezTo>
                  <a:pt x="1578" y="1201"/>
                  <a:pt x="1549" y="1191"/>
                  <a:pt x="1525" y="1202"/>
                </a:cubicBezTo>
                <a:lnTo>
                  <a:pt x="1525" y="1202"/>
                </a:lnTo>
                <a:cubicBezTo>
                  <a:pt x="1500" y="1213"/>
                  <a:pt x="1489" y="1241"/>
                  <a:pt x="1500" y="1266"/>
                </a:cubicBezTo>
                <a:lnTo>
                  <a:pt x="1500" y="1266"/>
                </a:lnTo>
                <a:cubicBezTo>
                  <a:pt x="1501" y="1267"/>
                  <a:pt x="1548" y="1408"/>
                  <a:pt x="1410" y="1472"/>
                </a:cubicBezTo>
                <a:lnTo>
                  <a:pt x="1410" y="1472"/>
                </a:lnTo>
                <a:cubicBezTo>
                  <a:pt x="1386" y="1483"/>
                  <a:pt x="1375" y="1512"/>
                  <a:pt x="1387" y="1536"/>
                </a:cubicBezTo>
                <a:lnTo>
                  <a:pt x="1387" y="1536"/>
                </a:lnTo>
                <a:cubicBezTo>
                  <a:pt x="1395" y="1554"/>
                  <a:pt x="1412" y="1564"/>
                  <a:pt x="1430" y="1564"/>
                </a:cubicBezTo>
                <a:lnTo>
                  <a:pt x="1430" y="1564"/>
                </a:lnTo>
                <a:cubicBezTo>
                  <a:pt x="1437" y="1564"/>
                  <a:pt x="1444" y="1563"/>
                  <a:pt x="1450" y="1560"/>
                </a:cubicBezTo>
                <a:lnTo>
                  <a:pt x="1450" y="1560"/>
                </a:lnTo>
                <a:cubicBezTo>
                  <a:pt x="1514" y="1530"/>
                  <a:pt x="1553" y="1487"/>
                  <a:pt x="1576" y="1443"/>
                </a:cubicBezTo>
                <a:lnTo>
                  <a:pt x="1576" y="1443"/>
                </a:lnTo>
                <a:cubicBezTo>
                  <a:pt x="1639" y="1418"/>
                  <a:pt x="1689" y="1389"/>
                  <a:pt x="1732" y="1358"/>
                </a:cubicBezTo>
                <a:lnTo>
                  <a:pt x="1732" y="1358"/>
                </a:lnTo>
                <a:cubicBezTo>
                  <a:pt x="1781" y="1422"/>
                  <a:pt x="1791" y="1507"/>
                  <a:pt x="1755" y="1595"/>
                </a:cubicBezTo>
                <a:lnTo>
                  <a:pt x="1755" y="1595"/>
                </a:lnTo>
                <a:cubicBezTo>
                  <a:pt x="1710" y="1705"/>
                  <a:pt x="1580" y="1833"/>
                  <a:pt x="1364" y="1833"/>
                </a:cubicBezTo>
                <a:lnTo>
                  <a:pt x="1364" y="1833"/>
                </a:lnTo>
                <a:cubicBezTo>
                  <a:pt x="1208" y="1833"/>
                  <a:pt x="1026" y="1719"/>
                  <a:pt x="1026" y="1399"/>
                </a:cubicBezTo>
                <a:lnTo>
                  <a:pt x="1026" y="434"/>
                </a:lnTo>
                <a:lnTo>
                  <a:pt x="1026" y="434"/>
                </a:lnTo>
                <a:cubicBezTo>
                  <a:pt x="1026" y="271"/>
                  <a:pt x="1102" y="96"/>
                  <a:pt x="1268" y="96"/>
                </a:cubicBezTo>
                <a:lnTo>
                  <a:pt x="1268" y="96"/>
                </a:lnTo>
                <a:cubicBezTo>
                  <a:pt x="1401" y="96"/>
                  <a:pt x="1519" y="167"/>
                  <a:pt x="1549" y="265"/>
                </a:cubicBezTo>
                <a:lnTo>
                  <a:pt x="1549" y="265"/>
                </a:lnTo>
                <a:cubicBezTo>
                  <a:pt x="1571" y="339"/>
                  <a:pt x="1537" y="413"/>
                  <a:pt x="1454" y="475"/>
                </a:cubicBezTo>
                <a:lnTo>
                  <a:pt x="1454" y="475"/>
                </a:lnTo>
                <a:cubicBezTo>
                  <a:pt x="1423" y="429"/>
                  <a:pt x="1383" y="398"/>
                  <a:pt x="1338" y="387"/>
                </a:cubicBezTo>
                <a:lnTo>
                  <a:pt x="1338" y="387"/>
                </a:lnTo>
                <a:cubicBezTo>
                  <a:pt x="1313" y="380"/>
                  <a:pt x="1287" y="396"/>
                  <a:pt x="1280" y="422"/>
                </a:cubicBezTo>
                <a:lnTo>
                  <a:pt x="1280" y="422"/>
                </a:lnTo>
                <a:cubicBezTo>
                  <a:pt x="1274" y="448"/>
                  <a:pt x="1290" y="474"/>
                  <a:pt x="1316" y="481"/>
                </a:cubicBezTo>
                <a:lnTo>
                  <a:pt x="1316" y="481"/>
                </a:lnTo>
                <a:cubicBezTo>
                  <a:pt x="1343" y="487"/>
                  <a:pt x="1371" y="516"/>
                  <a:pt x="1391" y="558"/>
                </a:cubicBezTo>
                <a:lnTo>
                  <a:pt x="1391" y="558"/>
                </a:lnTo>
                <a:cubicBezTo>
                  <a:pt x="1421" y="622"/>
                  <a:pt x="1424" y="701"/>
                  <a:pt x="1398" y="754"/>
                </a:cubicBezTo>
                <a:lnTo>
                  <a:pt x="1398" y="754"/>
                </a:lnTo>
                <a:cubicBezTo>
                  <a:pt x="1387" y="779"/>
                  <a:pt x="1397" y="807"/>
                  <a:pt x="1420" y="819"/>
                </a:cubicBezTo>
                <a:lnTo>
                  <a:pt x="1420" y="819"/>
                </a:lnTo>
                <a:cubicBezTo>
                  <a:pt x="1428" y="822"/>
                  <a:pt x="1435" y="824"/>
                  <a:pt x="1442" y="824"/>
                </a:cubicBezTo>
                <a:lnTo>
                  <a:pt x="1442" y="824"/>
                </a:lnTo>
                <a:cubicBezTo>
                  <a:pt x="1459" y="824"/>
                  <a:pt x="1477" y="814"/>
                  <a:pt x="1485" y="796"/>
                </a:cubicBezTo>
                <a:lnTo>
                  <a:pt x="1485" y="796"/>
                </a:lnTo>
                <a:cubicBezTo>
                  <a:pt x="1518" y="729"/>
                  <a:pt x="1519" y="645"/>
                  <a:pt x="1495" y="565"/>
                </a:cubicBezTo>
                <a:lnTo>
                  <a:pt x="1495" y="565"/>
                </a:lnTo>
                <a:cubicBezTo>
                  <a:pt x="1525" y="544"/>
                  <a:pt x="1550" y="522"/>
                  <a:pt x="1571" y="500"/>
                </a:cubicBezTo>
                <a:lnTo>
                  <a:pt x="1571" y="500"/>
                </a:lnTo>
                <a:cubicBezTo>
                  <a:pt x="1757" y="656"/>
                  <a:pt x="1858" y="857"/>
                  <a:pt x="1833" y="1031"/>
                </a:cubicBezTo>
                <a:close/>
                <a:moveTo>
                  <a:pt x="593" y="1833"/>
                </a:moveTo>
                <a:lnTo>
                  <a:pt x="593" y="1833"/>
                </a:lnTo>
                <a:cubicBezTo>
                  <a:pt x="377" y="1833"/>
                  <a:pt x="247" y="1705"/>
                  <a:pt x="202" y="1595"/>
                </a:cubicBezTo>
                <a:lnTo>
                  <a:pt x="202" y="1595"/>
                </a:lnTo>
                <a:cubicBezTo>
                  <a:pt x="166" y="1507"/>
                  <a:pt x="176" y="1422"/>
                  <a:pt x="226" y="1358"/>
                </a:cubicBezTo>
                <a:lnTo>
                  <a:pt x="226" y="1358"/>
                </a:lnTo>
                <a:cubicBezTo>
                  <a:pt x="269" y="1390"/>
                  <a:pt x="320" y="1418"/>
                  <a:pt x="383" y="1443"/>
                </a:cubicBezTo>
                <a:lnTo>
                  <a:pt x="383" y="1443"/>
                </a:lnTo>
                <a:lnTo>
                  <a:pt x="383" y="1443"/>
                </a:lnTo>
                <a:lnTo>
                  <a:pt x="383" y="1443"/>
                </a:lnTo>
                <a:cubicBezTo>
                  <a:pt x="406" y="1487"/>
                  <a:pt x="445" y="1529"/>
                  <a:pt x="507" y="1557"/>
                </a:cubicBezTo>
                <a:lnTo>
                  <a:pt x="507" y="1557"/>
                </a:lnTo>
                <a:cubicBezTo>
                  <a:pt x="514" y="1561"/>
                  <a:pt x="520" y="1562"/>
                  <a:pt x="527" y="1562"/>
                </a:cubicBezTo>
                <a:lnTo>
                  <a:pt x="527" y="1562"/>
                </a:lnTo>
                <a:cubicBezTo>
                  <a:pt x="545" y="1562"/>
                  <a:pt x="563" y="1552"/>
                  <a:pt x="571" y="1534"/>
                </a:cubicBezTo>
                <a:lnTo>
                  <a:pt x="571" y="1534"/>
                </a:lnTo>
                <a:cubicBezTo>
                  <a:pt x="582" y="1511"/>
                  <a:pt x="572" y="1482"/>
                  <a:pt x="548" y="1471"/>
                </a:cubicBezTo>
                <a:lnTo>
                  <a:pt x="548" y="1471"/>
                </a:lnTo>
                <a:cubicBezTo>
                  <a:pt x="410" y="1406"/>
                  <a:pt x="457" y="1265"/>
                  <a:pt x="457" y="1264"/>
                </a:cubicBezTo>
                <a:lnTo>
                  <a:pt x="457" y="1264"/>
                </a:lnTo>
                <a:cubicBezTo>
                  <a:pt x="468" y="1239"/>
                  <a:pt x="457" y="1211"/>
                  <a:pt x="433" y="1200"/>
                </a:cubicBezTo>
                <a:lnTo>
                  <a:pt x="433" y="1200"/>
                </a:lnTo>
                <a:cubicBezTo>
                  <a:pt x="409" y="1189"/>
                  <a:pt x="380" y="1200"/>
                  <a:pt x="369" y="1224"/>
                </a:cubicBezTo>
                <a:lnTo>
                  <a:pt x="369" y="1224"/>
                </a:lnTo>
                <a:cubicBezTo>
                  <a:pt x="358" y="1247"/>
                  <a:pt x="352" y="1283"/>
                  <a:pt x="352" y="1323"/>
                </a:cubicBezTo>
                <a:lnTo>
                  <a:pt x="352" y="1323"/>
                </a:lnTo>
                <a:cubicBezTo>
                  <a:pt x="220" y="1254"/>
                  <a:pt x="141" y="1154"/>
                  <a:pt x="124" y="1031"/>
                </a:cubicBezTo>
                <a:lnTo>
                  <a:pt x="124" y="1031"/>
                </a:lnTo>
                <a:cubicBezTo>
                  <a:pt x="100" y="857"/>
                  <a:pt x="201" y="656"/>
                  <a:pt x="386" y="500"/>
                </a:cubicBezTo>
                <a:lnTo>
                  <a:pt x="386" y="500"/>
                </a:lnTo>
                <a:cubicBezTo>
                  <a:pt x="407" y="522"/>
                  <a:pt x="433" y="544"/>
                  <a:pt x="463" y="565"/>
                </a:cubicBezTo>
                <a:lnTo>
                  <a:pt x="463" y="565"/>
                </a:lnTo>
                <a:cubicBezTo>
                  <a:pt x="438" y="644"/>
                  <a:pt x="440" y="729"/>
                  <a:pt x="473" y="796"/>
                </a:cubicBezTo>
                <a:lnTo>
                  <a:pt x="473" y="796"/>
                </a:lnTo>
                <a:cubicBezTo>
                  <a:pt x="481" y="814"/>
                  <a:pt x="498" y="824"/>
                  <a:pt x="516" y="824"/>
                </a:cubicBezTo>
                <a:lnTo>
                  <a:pt x="516" y="824"/>
                </a:lnTo>
                <a:cubicBezTo>
                  <a:pt x="523" y="824"/>
                  <a:pt x="530" y="822"/>
                  <a:pt x="537" y="819"/>
                </a:cubicBezTo>
                <a:lnTo>
                  <a:pt x="537" y="819"/>
                </a:lnTo>
                <a:cubicBezTo>
                  <a:pt x="561" y="807"/>
                  <a:pt x="571" y="779"/>
                  <a:pt x="559" y="754"/>
                </a:cubicBezTo>
                <a:lnTo>
                  <a:pt x="559" y="754"/>
                </a:lnTo>
                <a:cubicBezTo>
                  <a:pt x="534" y="701"/>
                  <a:pt x="536" y="622"/>
                  <a:pt x="567" y="558"/>
                </a:cubicBezTo>
                <a:lnTo>
                  <a:pt x="567" y="558"/>
                </a:lnTo>
                <a:cubicBezTo>
                  <a:pt x="586" y="516"/>
                  <a:pt x="614" y="487"/>
                  <a:pt x="642" y="481"/>
                </a:cubicBezTo>
                <a:lnTo>
                  <a:pt x="642" y="481"/>
                </a:lnTo>
                <a:cubicBezTo>
                  <a:pt x="668" y="474"/>
                  <a:pt x="683" y="448"/>
                  <a:pt x="677" y="422"/>
                </a:cubicBezTo>
                <a:lnTo>
                  <a:pt x="677" y="422"/>
                </a:lnTo>
                <a:cubicBezTo>
                  <a:pt x="671" y="396"/>
                  <a:pt x="645" y="380"/>
                  <a:pt x="619" y="387"/>
                </a:cubicBezTo>
                <a:lnTo>
                  <a:pt x="619" y="387"/>
                </a:lnTo>
                <a:cubicBezTo>
                  <a:pt x="575" y="398"/>
                  <a:pt x="534" y="429"/>
                  <a:pt x="503" y="475"/>
                </a:cubicBezTo>
                <a:lnTo>
                  <a:pt x="503" y="475"/>
                </a:lnTo>
                <a:cubicBezTo>
                  <a:pt x="420" y="413"/>
                  <a:pt x="386" y="339"/>
                  <a:pt x="408" y="265"/>
                </a:cubicBezTo>
                <a:lnTo>
                  <a:pt x="408" y="265"/>
                </a:lnTo>
                <a:cubicBezTo>
                  <a:pt x="438" y="167"/>
                  <a:pt x="557" y="96"/>
                  <a:pt x="690" y="96"/>
                </a:cubicBezTo>
                <a:lnTo>
                  <a:pt x="690" y="96"/>
                </a:lnTo>
                <a:cubicBezTo>
                  <a:pt x="855" y="96"/>
                  <a:pt x="931" y="271"/>
                  <a:pt x="931" y="434"/>
                </a:cubicBezTo>
                <a:lnTo>
                  <a:pt x="931" y="1399"/>
                </a:lnTo>
                <a:lnTo>
                  <a:pt x="931" y="1399"/>
                </a:lnTo>
                <a:cubicBezTo>
                  <a:pt x="931" y="1719"/>
                  <a:pt x="749" y="1833"/>
                  <a:pt x="593" y="1833"/>
                </a:cubicBezTo>
                <a:close/>
                <a:moveTo>
                  <a:pt x="1626" y="420"/>
                </a:moveTo>
                <a:lnTo>
                  <a:pt x="1626" y="420"/>
                </a:lnTo>
                <a:cubicBezTo>
                  <a:pt x="1654" y="362"/>
                  <a:pt x="1660" y="300"/>
                  <a:pt x="1641" y="238"/>
                </a:cubicBezTo>
                <a:lnTo>
                  <a:pt x="1641" y="238"/>
                </a:lnTo>
                <a:cubicBezTo>
                  <a:pt x="1599" y="97"/>
                  <a:pt x="1445" y="0"/>
                  <a:pt x="1268" y="0"/>
                </a:cubicBezTo>
                <a:lnTo>
                  <a:pt x="1268" y="0"/>
                </a:lnTo>
                <a:cubicBezTo>
                  <a:pt x="1125" y="0"/>
                  <a:pt x="1030" y="86"/>
                  <a:pt x="979" y="200"/>
                </a:cubicBezTo>
                <a:lnTo>
                  <a:pt x="979" y="200"/>
                </a:lnTo>
                <a:cubicBezTo>
                  <a:pt x="927" y="86"/>
                  <a:pt x="833" y="0"/>
                  <a:pt x="690" y="0"/>
                </a:cubicBezTo>
                <a:lnTo>
                  <a:pt x="690" y="0"/>
                </a:lnTo>
                <a:cubicBezTo>
                  <a:pt x="512" y="0"/>
                  <a:pt x="358" y="97"/>
                  <a:pt x="316" y="238"/>
                </a:cubicBezTo>
                <a:lnTo>
                  <a:pt x="316" y="238"/>
                </a:lnTo>
                <a:cubicBezTo>
                  <a:pt x="297" y="300"/>
                  <a:pt x="303" y="362"/>
                  <a:pt x="331" y="420"/>
                </a:cubicBezTo>
                <a:lnTo>
                  <a:pt x="331" y="420"/>
                </a:lnTo>
                <a:cubicBezTo>
                  <a:pt x="115" y="599"/>
                  <a:pt x="0" y="835"/>
                  <a:pt x="29" y="1045"/>
                </a:cubicBezTo>
                <a:lnTo>
                  <a:pt x="29" y="1045"/>
                </a:lnTo>
                <a:cubicBezTo>
                  <a:pt x="39" y="1119"/>
                  <a:pt x="71" y="1210"/>
                  <a:pt x="151" y="1294"/>
                </a:cubicBezTo>
                <a:lnTo>
                  <a:pt x="151" y="1294"/>
                </a:lnTo>
                <a:cubicBezTo>
                  <a:pt x="77" y="1385"/>
                  <a:pt x="63" y="1509"/>
                  <a:pt x="113" y="1632"/>
                </a:cubicBezTo>
                <a:lnTo>
                  <a:pt x="113" y="1632"/>
                </a:lnTo>
                <a:cubicBezTo>
                  <a:pt x="188" y="1812"/>
                  <a:pt x="376" y="1929"/>
                  <a:pt x="593" y="1929"/>
                </a:cubicBezTo>
                <a:lnTo>
                  <a:pt x="593" y="1929"/>
                </a:lnTo>
                <a:cubicBezTo>
                  <a:pt x="713" y="1929"/>
                  <a:pt x="894" y="1868"/>
                  <a:pt x="979" y="1665"/>
                </a:cubicBezTo>
                <a:lnTo>
                  <a:pt x="979" y="1665"/>
                </a:lnTo>
                <a:cubicBezTo>
                  <a:pt x="1064" y="1868"/>
                  <a:pt x="1244" y="1929"/>
                  <a:pt x="1364" y="1929"/>
                </a:cubicBezTo>
                <a:lnTo>
                  <a:pt x="1364" y="1929"/>
                </a:lnTo>
                <a:cubicBezTo>
                  <a:pt x="1581" y="1929"/>
                  <a:pt x="1770" y="1812"/>
                  <a:pt x="1844" y="1632"/>
                </a:cubicBezTo>
                <a:lnTo>
                  <a:pt x="1844" y="1632"/>
                </a:lnTo>
                <a:cubicBezTo>
                  <a:pt x="1895" y="1509"/>
                  <a:pt x="1880" y="1385"/>
                  <a:pt x="1806" y="1294"/>
                </a:cubicBezTo>
                <a:lnTo>
                  <a:pt x="1806" y="1294"/>
                </a:lnTo>
                <a:cubicBezTo>
                  <a:pt x="1886" y="1210"/>
                  <a:pt x="1918" y="1119"/>
                  <a:pt x="1929" y="1045"/>
                </a:cubicBezTo>
                <a:lnTo>
                  <a:pt x="1929" y="1045"/>
                </a:lnTo>
                <a:cubicBezTo>
                  <a:pt x="1958" y="835"/>
                  <a:pt x="1842" y="599"/>
                  <a:pt x="1626" y="42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700">
              <a:solidFill>
                <a:schemeClr val="dk1"/>
              </a:solidFill>
              <a:latin typeface="Lato Light"/>
              <a:ea typeface="Lato Light"/>
              <a:cs typeface="Lato Light"/>
              <a:sym typeface="Lato Light"/>
            </a:endParaRPr>
          </a:p>
        </p:txBody>
      </p:sp>
      <p:sp>
        <p:nvSpPr>
          <p:cNvPr id="88" name="Google Shape;88;p16"/>
          <p:cNvSpPr txBox="1"/>
          <p:nvPr/>
        </p:nvSpPr>
        <p:spPr>
          <a:xfrm>
            <a:off x="1132050" y="4517450"/>
            <a:ext cx="1986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351C75"/>
                </a:solidFill>
              </a:rPr>
              <a:t>First medical X-ray by Wilhelm </a:t>
            </a:r>
            <a:r>
              <a:rPr lang="en" sz="1000" dirty="0" err="1">
                <a:solidFill>
                  <a:srgbClr val="351C75"/>
                </a:solidFill>
              </a:rPr>
              <a:t>Röntgen</a:t>
            </a:r>
            <a:r>
              <a:rPr lang="en" sz="1000" dirty="0">
                <a:solidFill>
                  <a:srgbClr val="351C75"/>
                </a:solidFill>
              </a:rPr>
              <a:t>, 1986 (</a:t>
            </a:r>
            <a:r>
              <a:rPr lang="en" sz="1000" u="sng" dirty="0">
                <a:solidFill>
                  <a:schemeClr val="hlink"/>
                </a:solidFill>
                <a:hlinkClick r:id="rId3"/>
              </a:rPr>
              <a:t>source</a:t>
            </a:r>
            <a:r>
              <a:rPr lang="en" sz="1000" dirty="0">
                <a:solidFill>
                  <a:srgbClr val="351C75"/>
                </a:solidFill>
              </a:rPr>
              <a:t>)</a:t>
            </a:r>
            <a:endParaRPr sz="1000" dirty="0">
              <a:solidFill>
                <a:srgbClr val="351C75"/>
              </a:solidFill>
            </a:endParaRPr>
          </a:p>
        </p:txBody>
      </p:sp>
      <p:pic>
        <p:nvPicPr>
          <p:cNvPr id="89" name="Google Shape;89;p16"/>
          <p:cNvPicPr preferRelativeResize="0"/>
          <p:nvPr/>
        </p:nvPicPr>
        <p:blipFill>
          <a:blip r:embed="rId4">
            <a:alphaModFix/>
          </a:blip>
          <a:stretch>
            <a:fillRect/>
          </a:stretch>
        </p:blipFill>
        <p:spPr>
          <a:xfrm>
            <a:off x="1106300" y="1837925"/>
            <a:ext cx="2049461" cy="2628500"/>
          </a:xfrm>
          <a:prstGeom prst="rect">
            <a:avLst/>
          </a:prstGeom>
          <a:noFill/>
          <a:ln>
            <a:noFill/>
          </a:ln>
        </p:spPr>
      </p:pic>
      <p:pic>
        <p:nvPicPr>
          <p:cNvPr id="90" name="Google Shape;90;p16"/>
          <p:cNvPicPr preferRelativeResize="0"/>
          <p:nvPr/>
        </p:nvPicPr>
        <p:blipFill>
          <a:blip r:embed="rId5">
            <a:alphaModFix/>
          </a:blip>
          <a:stretch>
            <a:fillRect/>
          </a:stretch>
        </p:blipFill>
        <p:spPr>
          <a:xfrm>
            <a:off x="7199194" y="109207"/>
            <a:ext cx="1871018" cy="458634"/>
          </a:xfrm>
          <a:prstGeom prst="rect">
            <a:avLst/>
          </a:prstGeom>
          <a:noFill/>
          <a:ln>
            <a:noFill/>
          </a:ln>
        </p:spPr>
      </p:pic>
      <p:pic>
        <p:nvPicPr>
          <p:cNvPr id="91" name="Google Shape;91;p16"/>
          <p:cNvPicPr preferRelativeResize="0"/>
          <p:nvPr/>
        </p:nvPicPr>
        <p:blipFill>
          <a:blip r:embed="rId6">
            <a:alphaModFix/>
          </a:blip>
          <a:stretch>
            <a:fillRect/>
          </a:stretch>
        </p:blipFill>
        <p:spPr>
          <a:xfrm>
            <a:off x="3155750" y="1804913"/>
            <a:ext cx="5833924" cy="2699626"/>
          </a:xfrm>
          <a:prstGeom prst="rect">
            <a:avLst/>
          </a:prstGeom>
          <a:noFill/>
          <a:ln>
            <a:noFill/>
          </a:ln>
        </p:spPr>
      </p:pic>
      <p:sp>
        <p:nvSpPr>
          <p:cNvPr id="92" name="Google Shape;92;p16"/>
          <p:cNvSpPr txBox="1"/>
          <p:nvPr/>
        </p:nvSpPr>
        <p:spPr>
          <a:xfrm>
            <a:off x="3075212" y="4504911"/>
            <a:ext cx="59950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20124D"/>
                </a:solidFill>
              </a:rPr>
              <a:t>Ahmed </a:t>
            </a:r>
            <a:r>
              <a:rPr lang="en" sz="1000" dirty="0" err="1">
                <a:solidFill>
                  <a:srgbClr val="20124D"/>
                </a:solidFill>
              </a:rPr>
              <a:t>Hosny</a:t>
            </a:r>
            <a:r>
              <a:rPr lang="en" sz="1000" dirty="0">
                <a:solidFill>
                  <a:srgbClr val="20124D"/>
                </a:solidFill>
              </a:rPr>
              <a:t> </a:t>
            </a:r>
            <a:r>
              <a:rPr lang="en" sz="1000" i="1" dirty="0">
                <a:solidFill>
                  <a:srgbClr val="20124D"/>
                </a:solidFill>
              </a:rPr>
              <a:t>et al.</a:t>
            </a:r>
            <a:r>
              <a:rPr lang="en" sz="1000" dirty="0">
                <a:solidFill>
                  <a:srgbClr val="20124D"/>
                </a:solidFill>
              </a:rPr>
              <a:t> “Artificial Intelligence in Radiology”, </a:t>
            </a:r>
            <a:r>
              <a:rPr lang="en" sz="1000" i="1" dirty="0">
                <a:solidFill>
                  <a:srgbClr val="20124D"/>
                </a:solidFill>
              </a:rPr>
              <a:t>Nat Rev Cancer,</a:t>
            </a:r>
            <a:r>
              <a:rPr lang="en" sz="1000" dirty="0">
                <a:solidFill>
                  <a:srgbClr val="20124D"/>
                </a:solidFill>
              </a:rPr>
              <a:t> 2018</a:t>
            </a:r>
            <a:endParaRPr sz="1000" dirty="0">
              <a:solidFill>
                <a:srgbClr val="20124D"/>
              </a:solidFill>
            </a:endParaRPr>
          </a:p>
        </p:txBody>
      </p:sp>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611DF543-89C7-8C71-9FE1-EDA2AB5B4527}"/>
                  </a:ext>
                </a:extLst>
              </p14:cNvPr>
              <p14:cNvContentPartPr/>
              <p14:nvPr/>
            </p14:nvContentPartPr>
            <p14:xfrm>
              <a:off x="854859" y="111034"/>
              <a:ext cx="360" cy="360"/>
            </p14:xfrm>
          </p:contentPart>
        </mc:Choice>
        <mc:Fallback>
          <p:pic>
            <p:nvPicPr>
              <p:cNvPr id="14" name="Ink 13">
                <a:extLst>
                  <a:ext uri="{FF2B5EF4-FFF2-40B4-BE49-F238E27FC236}">
                    <a16:creationId xmlns:a16="http://schemas.microsoft.com/office/drawing/2014/main" id="{611DF543-89C7-8C71-9FE1-EDA2AB5B4527}"/>
                  </a:ext>
                </a:extLst>
              </p:cNvPr>
              <p:cNvPicPr/>
              <p:nvPr/>
            </p:nvPicPr>
            <p:blipFill>
              <a:blip r:embed="rId8"/>
              <a:stretch>
                <a:fillRect/>
              </a:stretch>
            </p:blipFill>
            <p:spPr>
              <a:xfrm>
                <a:off x="845859" y="102034"/>
                <a:ext cx="18000" cy="18000"/>
              </a:xfrm>
              <a:prstGeom prst="rect">
                <a:avLst/>
              </a:prstGeom>
            </p:spPr>
          </p:pic>
        </mc:Fallback>
      </mc:AlternateContent>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856</TotalTime>
  <Words>3116</Words>
  <Application>Microsoft Macintosh PowerPoint</Application>
  <PresentationFormat>On-screen Show (16:9)</PresentationFormat>
  <Paragraphs>421</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Wingdings</vt:lpstr>
      <vt:lpstr>Lato Light</vt:lpstr>
      <vt:lpstr>Arial</vt:lpstr>
      <vt:lpstr>Roboto</vt:lpstr>
      <vt:lpstr>Simple Light</vt:lpstr>
      <vt:lpstr>PowerPoint Presentation</vt:lpstr>
      <vt:lpstr>A bit about the instructor </vt:lpstr>
      <vt:lpstr>A bit about the instructor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future of AI in medical imaging research</vt:lpstr>
      <vt:lpstr>The future of AI in medical imaging research</vt:lpstr>
      <vt:lpstr>The future of AI in medical imaging research</vt:lpstr>
      <vt:lpstr>PowerPoint Presentation</vt:lpstr>
      <vt:lpstr>PowerPoint Presentation</vt:lpstr>
      <vt:lpstr>PowerPoint Presentation</vt:lpstr>
      <vt:lpstr>Building large-scale, open and annotated datasets </vt:lpstr>
      <vt:lpstr>Building large-scale, open and annotated datasets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Foundation model for medical AI</vt:lpstr>
      <vt:lpstr>Foundation model for medical AI</vt:lpstr>
      <vt:lpstr>Foundation model for medical AI</vt:lpstr>
      <vt:lpstr>DL-based quantitative movement analysis using single-camera videos</vt:lpstr>
      <vt:lpstr>Building large-scale, open and annotated datasets </vt:lpstr>
      <vt:lpstr>Building large-scale, open and annotated datasets </vt:lpstr>
      <vt:lpstr>Building large-scale, open and annotated datasets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Smart Health Center</cp:lastModifiedBy>
  <cp:revision>6</cp:revision>
  <dcterms:modified xsi:type="dcterms:W3CDTF">2023-04-07T14:17:17Z</dcterms:modified>
</cp:coreProperties>
</file>